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71" r:id="rId9"/>
    <p:sldId id="273" r:id="rId10"/>
    <p:sldId id="263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30"/>
  </p:normalViewPr>
  <p:slideViewPr>
    <p:cSldViewPr snapToGrid="0">
      <p:cViewPr varScale="1">
        <p:scale>
          <a:sx n="58" d="100"/>
          <a:sy n="58" d="100"/>
        </p:scale>
        <p:origin x="8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2ECE0-3611-0849-AA9D-64036AE2A483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D44B6-AAA1-D643-8575-334CBE714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44B6-AAA1-D643-8575-334CBE714F0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5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4D061-40E6-1747-EBBF-392FFF086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DE4617-5FD9-641C-5774-4FC3F1047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32DE96-6A95-4D01-C1FF-B22D347C5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A724-7AFB-8749-A462-44BEC766146B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786C34-C94A-9CB0-D68F-C88DD9E4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1B1A23-9F17-8616-B556-125627C30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4DF8-BD8D-2D46-B097-DBE204924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8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A66B0-CB88-3156-7C6C-4F3A2C6E8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E787C2-FFA9-3DD3-6541-3F7F872AB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64E5B-A06E-E047-26CC-2A89C8DC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A724-7AFB-8749-A462-44BEC766146B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CE9A73-AA70-ABE9-4BCF-25C6700A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D6D921-100F-EED2-5851-D63449E30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4DF8-BD8D-2D46-B097-DBE204924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84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EC9058-F1E8-C4C1-F987-2FB68C848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D1B221-7E25-9A48-B296-A9618DE03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58991-E975-9474-BA7E-C23FFE4C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A724-7AFB-8749-A462-44BEC766146B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DACC34-3022-6244-621C-60DCEE3C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E290D0-664B-711B-5FBC-0587F936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4DF8-BD8D-2D46-B097-DBE204924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5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1C577-2835-A3F7-9495-447540B2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41302D-2656-A040-F266-0E5D0E07E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801468-E121-3324-E192-151819CAA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A724-7AFB-8749-A462-44BEC766146B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85373F-A4A8-D8D1-E13A-D2B8BE69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808FBF-8129-3771-343A-D55995BC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4DF8-BD8D-2D46-B097-DBE204924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81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2CD63-D094-FF7D-E989-D28D3113D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45AAD8-6F2B-CEF3-3C83-DC3A5DE50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59C26D-A6F0-E4E1-C698-41E0FB65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A724-7AFB-8749-A462-44BEC766146B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D601DF-0254-D779-2521-8CF94E85B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2AA353-8D4E-655E-DDBC-BB5C715D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4DF8-BD8D-2D46-B097-DBE204924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7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925EC-FAEE-726F-92C4-C59D805C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2985D6-CCF8-0154-5AF8-ADF449B8C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D312CD-C665-0CA6-2149-8FFD2348D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3F0B58-DEF6-C5FD-27B7-35654CE8A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A724-7AFB-8749-A462-44BEC766146B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3A370D-B0AC-2FF8-2CC2-70A8729A1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8AAF93-DA11-1301-F71A-F57C695C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4DF8-BD8D-2D46-B097-DBE204924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C2148-E3FC-5D09-2033-E0367D58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22E6A4-2C78-ACDD-E9DA-6504980DF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032F09-CBE2-91DC-8176-C26E53E53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3B266B-7520-5A3D-0039-E1D723F20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ECDBA5-0C5C-5C78-D6DC-BC3201E4D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A4D14B-10BE-C911-FBDD-81D4C41F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A724-7AFB-8749-A462-44BEC766146B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3E60E3-28C0-BC3F-C14C-6FEC5574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9D0D70-03A3-3C50-F3A8-C0A40E3F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4DF8-BD8D-2D46-B097-DBE204924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03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A3464-2967-C953-1E8C-BBB4F4D2B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BBDAAB-7106-170A-A708-34AFD0AE6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A724-7AFB-8749-A462-44BEC766146B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34F4A1-4415-BC02-8960-284F4740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5C93C0-CCF6-3DBA-480C-A173B106C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4DF8-BD8D-2D46-B097-DBE204924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7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A871B5D-7D53-866D-9923-8AB919FB6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A724-7AFB-8749-A462-44BEC766146B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1F5F7E-2D35-B1D7-8C06-3CF44797C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BBE582-C902-95ED-2B2C-CD171E0C4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4DF8-BD8D-2D46-B097-DBE204924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44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3B53F-462E-F092-6D04-1445FA8A3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C35DD7-5C6C-D19D-1C27-33C92F36F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319786-074E-BA90-A9FA-2AF1326B5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C26C2D-6F70-1F68-2EDA-A66CF7905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A724-7AFB-8749-A462-44BEC766146B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3C87B6-BE43-218C-2C46-94C90CCFF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78480D-2BA3-5111-A971-732400CB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4DF8-BD8D-2D46-B097-DBE204924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9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36DFF-5F5E-E64C-8341-B13480035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CE4FE5-8E7D-D3F7-BDB0-2E1D53BE5C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884212-A14D-F458-304D-42A8E0774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C898C0-87B9-828A-A2F8-21A5D29E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A724-7AFB-8749-A462-44BEC766146B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39F82E-7F80-CD50-9850-2EA1A9C4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ABB929-E02D-5CD6-0F12-5B83369C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4DF8-BD8D-2D46-B097-DBE204924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15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3D091-3531-1734-2415-EDF5C24D3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8068FD-5951-E571-8F45-270C48B6C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C1894-57F1-B811-E97C-E179FEF27B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7A724-7AFB-8749-A462-44BEC766146B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5C18FF-6FF5-284B-CB76-E66177CF7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7973D6-FD5D-ED16-AE42-E6467D7CB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F4DF8-BD8D-2D46-B097-DBE204924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0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kJCUtvR1F96hB9pZ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896861" y="1237389"/>
            <a:ext cx="8076148" cy="4026324"/>
            <a:chOff x="1660559" y="1237389"/>
            <a:chExt cx="8076148" cy="402632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00CCC423-74DA-7593-2379-47EFBB2DC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2168" y="1237389"/>
              <a:ext cx="7127041" cy="122678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E2369D-4ED9-49D3-301C-930840FE8108}"/>
                </a:ext>
              </a:extLst>
            </p:cNvPr>
            <p:cNvSpPr txBox="1"/>
            <p:nvPr/>
          </p:nvSpPr>
          <p:spPr>
            <a:xfrm>
              <a:off x="5089881" y="2573180"/>
              <a:ext cx="3396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004F8A"/>
                  </a:solidFill>
                </a:rPr>
                <a:t>СПЕЦИАЛЬНЫЙ ПРОЕКТ </a:t>
              </a:r>
            </a:p>
            <a:p>
              <a:r>
                <a:rPr lang="ru-RU" sz="2400" dirty="0">
                  <a:solidFill>
                    <a:srgbClr val="004F8A"/>
                  </a:solidFill>
                </a:rPr>
                <a:t>    ПРИ ПОДДЕРЖКЕ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1CCEED0-F931-D4B0-DE5E-5D656D338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98" b="73040"/>
            <a:stretch/>
          </p:blipFill>
          <p:spPr>
            <a:xfrm>
              <a:off x="1660559" y="2883470"/>
              <a:ext cx="8076148" cy="2380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0436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D377D51-0977-CED4-A9B0-9EB1725B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11" y="0"/>
            <a:ext cx="8596668" cy="1320800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>ССЫЛКА НА АНКЕТУ УЧАСТНИКА 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2E1EBAA-919E-ADDA-31CC-014292563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012" y="1878874"/>
            <a:ext cx="4141801" cy="3880773"/>
          </a:xfrm>
        </p:spPr>
        <p:txBody>
          <a:bodyPr>
            <a:normAutofit/>
          </a:bodyPr>
          <a:lstStyle/>
          <a:p>
            <a:r>
              <a:rPr lang="ru-RU" sz="2700" dirty="0">
                <a:solidFill>
                  <a:srgbClr val="004F8A"/>
                </a:solidFill>
              </a:rPr>
              <a:t>ВНЕСЛИ ИНФОРМАЦИЮ В РЕЕСТР </a:t>
            </a:r>
          </a:p>
          <a:p>
            <a:endParaRPr lang="ru-RU" sz="2700" dirty="0">
              <a:solidFill>
                <a:srgbClr val="004F8A"/>
              </a:solidFill>
            </a:endParaRPr>
          </a:p>
          <a:p>
            <a:r>
              <a:rPr lang="ru-RU" sz="2700" dirty="0">
                <a:solidFill>
                  <a:srgbClr val="004F8A"/>
                </a:solidFill>
              </a:rPr>
              <a:t>СООБЩИЛИ КУРАТОРУ</a:t>
            </a:r>
          </a:p>
          <a:p>
            <a:endParaRPr lang="ru-RU" sz="2700" dirty="0">
              <a:solidFill>
                <a:srgbClr val="004F8A"/>
              </a:solidFill>
            </a:endParaRPr>
          </a:p>
          <a:p>
            <a:r>
              <a:rPr lang="ru-RU" sz="2700" dirty="0">
                <a:solidFill>
                  <a:srgbClr val="004F8A"/>
                </a:solidFill>
              </a:rPr>
              <a:t>ПОЛУЧАЕТЕ ОБРАТНУЮ СВЯЗЬ</a:t>
            </a:r>
          </a:p>
          <a:p>
            <a:endParaRPr lang="ru-RU" sz="2700" dirty="0">
              <a:solidFill>
                <a:srgbClr val="004F8A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A97E77-4149-42D5-8874-2EE46F44C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025" y="93359"/>
            <a:ext cx="2206943" cy="7620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946" y="1658324"/>
            <a:ext cx="3692085" cy="362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77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812ADA-CBB3-44DA-E510-B33C0EB7923F}"/>
              </a:ext>
            </a:extLst>
          </p:cNvPr>
          <p:cNvSpPr txBox="1"/>
          <p:nvPr/>
        </p:nvSpPr>
        <p:spPr>
          <a:xfrm>
            <a:off x="415907" y="1233750"/>
            <a:ext cx="56509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4F8A"/>
                </a:solidFill>
              </a:rPr>
              <a:t>РЕГЕОНАЛЬНЫЙ КУРАТОР ПРОЕКТА</a:t>
            </a:r>
          </a:p>
          <a:p>
            <a:endParaRPr lang="ru-RU" sz="2400" b="1" dirty="0">
              <a:solidFill>
                <a:srgbClr val="004F8A"/>
              </a:solidFill>
            </a:endParaRPr>
          </a:p>
          <a:p>
            <a:r>
              <a:rPr lang="ru-RU" sz="2400" b="1" dirty="0" err="1" smtClean="0">
                <a:solidFill>
                  <a:srgbClr val="004F8A"/>
                </a:solidFill>
              </a:rPr>
              <a:t>Шатыко</a:t>
            </a:r>
            <a:r>
              <a:rPr lang="ru-RU" sz="2400" b="1" dirty="0" smtClean="0">
                <a:solidFill>
                  <a:srgbClr val="004F8A"/>
                </a:solidFill>
              </a:rPr>
              <a:t> Мария Владимировна</a:t>
            </a:r>
          </a:p>
          <a:p>
            <a:endParaRPr lang="ru-RU" sz="2400" b="1" dirty="0">
              <a:solidFill>
                <a:srgbClr val="004F8A"/>
              </a:solidFill>
            </a:endParaRPr>
          </a:p>
          <a:p>
            <a:r>
              <a:rPr lang="ru-RU" sz="2400" b="1" dirty="0">
                <a:solidFill>
                  <a:srgbClr val="004F8A"/>
                </a:solidFill>
              </a:rPr>
              <a:t>Те</a:t>
            </a:r>
            <a:r>
              <a:rPr lang="en-US" sz="2400" b="1" dirty="0">
                <a:solidFill>
                  <a:srgbClr val="004F8A"/>
                </a:solidFill>
              </a:rPr>
              <a:t>l</a:t>
            </a:r>
            <a:r>
              <a:rPr lang="ru-RU" sz="2400" b="1" dirty="0">
                <a:solidFill>
                  <a:srgbClr val="004F8A"/>
                </a:solidFill>
              </a:rPr>
              <a:t>: +7 </a:t>
            </a:r>
            <a:r>
              <a:rPr lang="en-US" sz="2400" b="1" dirty="0" smtClean="0">
                <a:solidFill>
                  <a:srgbClr val="004F8A"/>
                </a:solidFill>
              </a:rPr>
              <a:t>904 363 63 09</a:t>
            </a:r>
            <a:endParaRPr lang="ru-RU" sz="2400" b="1" dirty="0" smtClean="0">
              <a:solidFill>
                <a:srgbClr val="004F8A"/>
              </a:solidFill>
            </a:endParaRPr>
          </a:p>
          <a:p>
            <a:endParaRPr lang="ru-RU" sz="2400" b="1" dirty="0">
              <a:solidFill>
                <a:srgbClr val="004F8A"/>
              </a:solidFill>
            </a:endParaRPr>
          </a:p>
          <a:p>
            <a:r>
              <a:rPr lang="en-US" sz="2400" b="1" dirty="0">
                <a:solidFill>
                  <a:srgbClr val="004F8A"/>
                </a:solidFill>
              </a:rPr>
              <a:t>E-mail: </a:t>
            </a:r>
            <a:r>
              <a:rPr lang="en-US" sz="2400" b="1" dirty="0" smtClean="0">
                <a:solidFill>
                  <a:srgbClr val="004F8A"/>
                </a:solidFill>
              </a:rPr>
              <a:t>mariashatyko@gmail.com</a:t>
            </a:r>
            <a:endParaRPr lang="ru-RU" sz="2400" b="1" dirty="0">
              <a:solidFill>
                <a:srgbClr val="004F8A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918" y="743508"/>
            <a:ext cx="4843577" cy="48673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48" y="5175862"/>
            <a:ext cx="46767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4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41E65C-D689-573E-0520-FB9155DE84B8}"/>
              </a:ext>
            </a:extLst>
          </p:cNvPr>
          <p:cNvSpPr txBox="1"/>
          <p:nvPr/>
        </p:nvSpPr>
        <p:spPr>
          <a:xfrm>
            <a:off x="166607" y="370684"/>
            <a:ext cx="9058873" cy="274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000" b="1" dirty="0">
                <a:solidFill>
                  <a:srgbClr val="004F8A"/>
                </a:solidFill>
              </a:rPr>
              <a:t>Цель проекта </a:t>
            </a:r>
            <a:r>
              <a:rPr lang="ru-RU" sz="3000" dirty="0">
                <a:solidFill>
                  <a:srgbClr val="004F8A"/>
                </a:solidFill>
              </a:rPr>
              <a:t>- развитие, поддержка и продвижение отечественных производителей натуральных и уникальных продуктов - самобытных брендов, предоставление возможности потенциального роста малым и средним компаниям.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F8C43B-9300-FE10-D028-FAD0D60E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05" y="2895600"/>
            <a:ext cx="5524500" cy="3962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A97E77-4149-42D5-8874-2EE46F44C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025" y="93359"/>
            <a:ext cx="2206943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0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97DC4D-6118-B031-532B-9F810ED14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r="5879"/>
          <a:stretch>
            <a:fillRect/>
          </a:stretch>
        </p:blipFill>
        <p:spPr>
          <a:xfrm>
            <a:off x="307819" y="979530"/>
            <a:ext cx="4923953" cy="45351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385BB1-06BF-9288-B078-91EE0AF18515}"/>
              </a:ext>
            </a:extLst>
          </p:cNvPr>
          <p:cNvSpPr txBox="1"/>
          <p:nvPr/>
        </p:nvSpPr>
        <p:spPr>
          <a:xfrm>
            <a:off x="5769383" y="993754"/>
            <a:ext cx="4113209" cy="4520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dirty="0">
                <a:solidFill>
                  <a:srgbClr val="004F8A"/>
                </a:solidFill>
              </a:rPr>
              <a:t>Одной из  приоритетных задач проекта является расширение ассортимента</a:t>
            </a:r>
            <a:r>
              <a:rPr lang="ru-RU" sz="2100" dirty="0">
                <a:solidFill>
                  <a:schemeClr val="bg1"/>
                </a:solidFill>
              </a:rPr>
              <a:t>,</a:t>
            </a:r>
            <a:r>
              <a:rPr lang="ru-RU" sz="2100" dirty="0">
                <a:solidFill>
                  <a:srgbClr val="004F8A"/>
                </a:solidFill>
              </a:rPr>
              <a:t>локальных товаров и возможности их реализации в федеральных и   региональных  торговых сетях,  на маркетплейсах, других площадках в сфере розничной торговли</a:t>
            </a:r>
            <a:r>
              <a:rPr lang="ru-RU" sz="2100" dirty="0">
                <a:solidFill>
                  <a:schemeClr val="bg1"/>
                </a:solidFill>
              </a:rPr>
              <a:t>,,</a:t>
            </a:r>
            <a:r>
              <a:rPr lang="ru-RU" sz="2100" dirty="0">
                <a:solidFill>
                  <a:srgbClr val="004F8A"/>
                </a:solidFill>
              </a:rPr>
              <a:t>и</a:t>
            </a:r>
            <a:r>
              <a:rPr lang="ru-RU" sz="2100" dirty="0">
                <a:solidFill>
                  <a:schemeClr val="bg1"/>
                </a:solidFill>
              </a:rPr>
              <a:t>,,</a:t>
            </a:r>
            <a:r>
              <a:rPr lang="ru-RU" sz="2100" dirty="0">
                <a:solidFill>
                  <a:srgbClr val="004F8A"/>
                </a:solidFill>
              </a:rPr>
              <a:t>вывода уникального отечественного производителя на зарубежные рынки.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A97E77-4149-42D5-8874-2EE46F44C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025" y="93359"/>
            <a:ext cx="2206943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97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42FF211-D8C5-0AF4-93E0-096E8C4F6EFA}"/>
              </a:ext>
            </a:extLst>
          </p:cNvPr>
          <p:cNvSpPr txBox="1"/>
          <p:nvPr/>
        </p:nvSpPr>
        <p:spPr>
          <a:xfrm>
            <a:off x="355290" y="297853"/>
            <a:ext cx="108643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rgbClr val="004F8A"/>
                </a:solidFill>
              </a:rPr>
              <a:t>ПОДПИСАНЫ СОГЛАШЕНИЯ О СОТРУДНИЧЕСТВЕ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714241" y="1856325"/>
            <a:ext cx="8040653" cy="4662279"/>
            <a:chOff x="2827255" y="1948791"/>
            <a:chExt cx="8040653" cy="4662279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565272BA-CF1B-749E-1FF0-6BFF96F86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5" t="1" r="63452" b="39921"/>
            <a:stretch/>
          </p:blipFill>
          <p:spPr bwMode="auto">
            <a:xfrm>
              <a:off x="2827255" y="4963300"/>
              <a:ext cx="2292535" cy="1647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2" descr="X5 Retail Group запустила ребрендинг :: Shopolog.ru">
              <a:extLst>
                <a:ext uri="{FF2B5EF4-FFF2-40B4-BE49-F238E27FC236}">
                  <a16:creationId xmlns:a16="http://schemas.microsoft.com/office/drawing/2014/main" id="{3E85399D-46FF-0A58-84A4-3F22F672E4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9566" y="1948791"/>
              <a:ext cx="3694820" cy="1139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Ритейлер «Лента» проведет ребрендинг и сменит логотип | Rusbase">
              <a:extLst>
                <a:ext uri="{FF2B5EF4-FFF2-40B4-BE49-F238E27FC236}">
                  <a16:creationId xmlns:a16="http://schemas.microsoft.com/office/drawing/2014/main" id="{08C53D54-A43E-9B38-146D-9906784522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411" y="3836339"/>
              <a:ext cx="3451497" cy="1950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CA97E77-4149-42D5-8874-2EE46F44C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3025" y="93359"/>
            <a:ext cx="2206943" cy="76206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096261" y="1268399"/>
            <a:ext cx="4845226" cy="3372134"/>
            <a:chOff x="161327" y="1401961"/>
            <a:chExt cx="4845226" cy="3372134"/>
          </a:xfrm>
        </p:grpSpPr>
        <p:pic>
          <p:nvPicPr>
            <p:cNvPr id="11" name="Picture 4" descr="В мире. ">
              <a:extLst>
                <a:ext uri="{FF2B5EF4-FFF2-40B4-BE49-F238E27FC236}">
                  <a16:creationId xmlns:a16="http://schemas.microsoft.com/office/drawing/2014/main" id="{CA1FD082-45BB-8501-7D6A-248EF0388F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27" y="3046932"/>
              <a:ext cx="4737362" cy="1727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17 сентября 2021 года состоялось совещание с Центросоюзом Российской Федера...">
              <a:extLst>
                <a:ext uri="{FF2B5EF4-FFF2-40B4-BE49-F238E27FC236}">
                  <a16:creationId xmlns:a16="http://schemas.microsoft.com/office/drawing/2014/main" id="{0392B711-53A8-F6ED-4DC8-2EA4C8069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27" y="1401961"/>
              <a:ext cx="4845226" cy="1727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5480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951963-9F9C-ACEE-25FE-245385E58696}"/>
              </a:ext>
            </a:extLst>
          </p:cNvPr>
          <p:cNvSpPr txBox="1"/>
          <p:nvPr/>
        </p:nvSpPr>
        <p:spPr>
          <a:xfrm>
            <a:off x="182031" y="200107"/>
            <a:ext cx="95373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rgbClr val="004F8A"/>
                </a:solidFill>
              </a:rPr>
              <a:t>В РАМКАХ СОГЛАШЕНИЙ О СОТРУДНИЧЕСТВЕ</a:t>
            </a:r>
          </a:p>
          <a:p>
            <a:r>
              <a:rPr lang="ru-RU" sz="2700" b="1" dirty="0">
                <a:solidFill>
                  <a:srgbClr val="004F8A"/>
                </a:solidFill>
              </a:rPr>
              <a:t>«ОПОРЫ РОССИИ» С РЕГИОНАЛЬНЫМИ И ФЕДЕРАЛЬНЫМИ СЕТЯМИ ЭКСПЕРТЫ ПРОЕКТА «ОПОРА – СТАРТ» :</a:t>
            </a:r>
          </a:p>
          <a:p>
            <a:endParaRPr lang="ru-RU" sz="2700" b="1" dirty="0">
              <a:solidFill>
                <a:srgbClr val="004F8A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33950" y="1932089"/>
            <a:ext cx="6381520" cy="4401534"/>
            <a:chOff x="433950" y="1675239"/>
            <a:chExt cx="8396368" cy="295465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0E3FA9-29B9-396F-4066-5E1055643A90}"/>
                </a:ext>
              </a:extLst>
            </p:cNvPr>
            <p:cNvSpPr txBox="1"/>
            <p:nvPr/>
          </p:nvSpPr>
          <p:spPr>
            <a:xfrm>
              <a:off x="433951" y="1675239"/>
              <a:ext cx="839636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1125"/>
                </a:spcAft>
              </a:pPr>
              <a:r>
                <a:rPr lang="ru-RU" sz="2400" dirty="0">
                  <a:solidFill>
                    <a:srgbClr val="004F8A"/>
                  </a:solidFill>
                </a:rPr>
                <a:t>-	 привлекают новых производителей товаров народного потребления из числа  субъектов малого и среднего предпринимательства;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184FD9E-BB38-9D76-F8E6-FCD87C91C196}"/>
                </a:ext>
              </a:extLst>
            </p:cNvPr>
            <p:cNvSpPr txBox="1"/>
            <p:nvPr/>
          </p:nvSpPr>
          <p:spPr>
            <a:xfrm>
              <a:off x="433950" y="3060234"/>
              <a:ext cx="8396367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1125"/>
                </a:spcAft>
              </a:pPr>
              <a:r>
                <a:rPr lang="ru-RU" sz="2400" dirty="0">
                  <a:solidFill>
                    <a:srgbClr val="004F8A"/>
                  </a:solidFill>
                </a:rPr>
                <a:t>-	 проводят совместные мероприятия, направленные на широкое информирование предпринимателей об актуальных вопросах потребительского рынка и предпринимательской деятельности.</a:t>
              </a: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3990A2-49BE-5710-8CF6-1EC989A9C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025" y="93359"/>
            <a:ext cx="2206943" cy="7620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836" y="1954433"/>
            <a:ext cx="3354705" cy="33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12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BE7010-7312-3CC8-B638-3471E2AB6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025" y="93359"/>
            <a:ext cx="2206943" cy="762066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21138" y="1982981"/>
            <a:ext cx="10492846" cy="4125828"/>
            <a:chOff x="210178" y="1982981"/>
            <a:chExt cx="10492846" cy="4125828"/>
          </a:xfrm>
        </p:grpSpPr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7059DBC2-6BF1-37A5-4298-60594A9B8DB3}"/>
                </a:ext>
              </a:extLst>
            </p:cNvPr>
            <p:cNvGrpSpPr/>
            <p:nvPr/>
          </p:nvGrpSpPr>
          <p:grpSpPr>
            <a:xfrm>
              <a:off x="210178" y="2152881"/>
              <a:ext cx="10492846" cy="3955928"/>
              <a:chOff x="56995" y="2042228"/>
              <a:chExt cx="10823243" cy="4020351"/>
            </a:xfrm>
          </p:grpSpPr>
          <p:sp>
            <p:nvSpPr>
              <p:cNvPr id="6" name="Rectangle 8">
                <a:extLst>
                  <a:ext uri="{FF2B5EF4-FFF2-40B4-BE49-F238E27FC236}">
                    <a16:creationId xmlns:a16="http://schemas.microsoft.com/office/drawing/2014/main" id="{80A2B30F-2675-43E4-E5FA-0537E8B95EBC}"/>
                  </a:ext>
                </a:extLst>
              </p:cNvPr>
              <p:cNvSpPr/>
              <p:nvPr/>
            </p:nvSpPr>
            <p:spPr>
              <a:xfrm>
                <a:off x="56995" y="3705633"/>
                <a:ext cx="3484219" cy="344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>
                    <a:solidFill>
                      <a:schemeClr val="accent1">
                        <a:lumMod val="75000"/>
                      </a:schemeClr>
                    </a:solidFill>
                    <a:latin typeface="Bebas Neue Book" pitchFamily="2" charset="0"/>
                    <a:cs typeface="Segoe UI" panose="020B0502040204020203" pitchFamily="34" charset="0"/>
                  </a:rPr>
                  <a:t>СОБИРАЕМ ИНФОРМАЦИЮ</a:t>
                </a:r>
                <a:endParaRPr lang="en-US" sz="1600" b="1" dirty="0">
                  <a:solidFill>
                    <a:schemeClr val="accent1">
                      <a:lumMod val="75000"/>
                    </a:schemeClr>
                  </a:solidFill>
                  <a:latin typeface="Bebas Neue Book" pitchFamily="2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" name="Rectangle 9">
                <a:extLst>
                  <a:ext uri="{FF2B5EF4-FFF2-40B4-BE49-F238E27FC236}">
                    <a16:creationId xmlns:a16="http://schemas.microsoft.com/office/drawing/2014/main" id="{C1D51211-DB0C-194F-75F7-76F0CBB731C0}"/>
                  </a:ext>
                </a:extLst>
              </p:cNvPr>
              <p:cNvSpPr/>
              <p:nvPr/>
            </p:nvSpPr>
            <p:spPr>
              <a:xfrm>
                <a:off x="118616" y="4119064"/>
                <a:ext cx="2809219" cy="1032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Tx/>
                  <a:buChar char="-"/>
                </a:pPr>
                <a:r>
                  <a:rPr lang="ru-RU" sz="1200" dirty="0">
                    <a:solidFill>
                      <a:schemeClr val="bg1">
                        <a:lumMod val="50000"/>
                      </a:schemeClr>
                    </a:solidFill>
                    <a:latin typeface="Montserrat" pitchFamily="2" charset="0"/>
                    <a:cs typeface="Segoe UI Light" panose="020B0502040204020203" pitchFamily="34" charset="0"/>
                  </a:rPr>
                  <a:t>Производитель предоставляет базовый прайс и презентацию </a:t>
                </a:r>
              </a:p>
              <a:p>
                <a:r>
                  <a:rPr lang="ru-RU" sz="1200" dirty="0">
                    <a:solidFill>
                      <a:schemeClr val="bg1">
                        <a:lumMod val="50000"/>
                      </a:schemeClr>
                    </a:solidFill>
                    <a:latin typeface="Montserrat" pitchFamily="2" charset="0"/>
                    <a:cs typeface="Segoe UI Light" panose="020B0502040204020203" pitchFamily="34" charset="0"/>
                  </a:rPr>
                  <a:t>    по продукту </a:t>
                </a:r>
              </a:p>
              <a:p>
                <a:pPr marL="171450" indent="-171450">
                  <a:buFontTx/>
                  <a:buChar char="-"/>
                </a:pPr>
                <a:endParaRPr lang="ru-RU" sz="1200" dirty="0">
                  <a:solidFill>
                    <a:schemeClr val="bg1">
                      <a:lumMod val="50000"/>
                    </a:schemeClr>
                  </a:solidFill>
                  <a:latin typeface="Montserrat" pitchFamily="2" charset="0"/>
                  <a:cs typeface="Segoe UI Light" panose="020B0502040204020203" pitchFamily="34" charset="0"/>
                </a:endParaRPr>
              </a:p>
              <a:p>
                <a:r>
                  <a:rPr lang="ru-RU" sz="1200" dirty="0" smtClean="0">
                    <a:solidFill>
                      <a:schemeClr val="bg1">
                        <a:lumMod val="50000"/>
                      </a:schemeClr>
                    </a:solidFill>
                    <a:latin typeface="Montserrat" pitchFamily="2" charset="0"/>
                    <a:cs typeface="Segoe UI Light" panose="020B0502040204020203" pitchFamily="34" charset="0"/>
                  </a:rPr>
                  <a:t>-</a:t>
                </a:r>
                <a:endParaRPr lang="en-US" sz="3600" b="1" dirty="0">
                  <a:solidFill>
                    <a:schemeClr val="bg1">
                      <a:lumMod val="50000"/>
                    </a:schemeClr>
                  </a:solidFill>
                  <a:latin typeface="Montserrat" pitchFamily="2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F26E569D-E6C8-3104-E34C-6F9B28DF8F3C}"/>
                  </a:ext>
                </a:extLst>
              </p:cNvPr>
              <p:cNvSpPr/>
              <p:nvPr/>
            </p:nvSpPr>
            <p:spPr>
              <a:xfrm>
                <a:off x="3218121" y="3705633"/>
                <a:ext cx="2979815" cy="344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>
                    <a:solidFill>
                      <a:schemeClr val="accent1">
                        <a:lumMod val="75000"/>
                      </a:schemeClr>
                    </a:solidFill>
                    <a:latin typeface="Bebas Neue Book" pitchFamily="2" charset="0"/>
                    <a:cs typeface="Segoe UI" panose="020B0502040204020203" pitchFamily="34" charset="0"/>
                  </a:rPr>
                  <a:t>ЗАКЛЮЧАЕМ ДОГОВОР </a:t>
                </a:r>
                <a:endParaRPr lang="en-US" sz="1600" b="1" dirty="0">
                  <a:solidFill>
                    <a:schemeClr val="accent1">
                      <a:lumMod val="75000"/>
                    </a:schemeClr>
                  </a:solidFill>
                  <a:latin typeface="Bebas Neue Book" pitchFamily="2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" name="Rectangle 12">
                <a:extLst>
                  <a:ext uri="{FF2B5EF4-FFF2-40B4-BE49-F238E27FC236}">
                    <a16:creationId xmlns:a16="http://schemas.microsoft.com/office/drawing/2014/main" id="{E01EBD0C-CA4D-7032-E61B-C2133D903D6D}"/>
                  </a:ext>
                </a:extLst>
              </p:cNvPr>
              <p:cNvSpPr/>
              <p:nvPr/>
            </p:nvSpPr>
            <p:spPr>
              <a:xfrm>
                <a:off x="6130968" y="3702917"/>
                <a:ext cx="2467759" cy="344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>
                    <a:solidFill>
                      <a:schemeClr val="accent1">
                        <a:lumMod val="75000"/>
                      </a:schemeClr>
                    </a:solidFill>
                    <a:latin typeface="Bebas Neue Book" pitchFamily="2" charset="0"/>
                    <a:cs typeface="Segoe UI" panose="020B0502040204020203" pitchFamily="34" charset="0"/>
                  </a:rPr>
                  <a:t>СОПРОВОЖДАЕМ</a:t>
                </a:r>
                <a:endParaRPr lang="en-US" sz="1600" b="1" dirty="0">
                  <a:solidFill>
                    <a:schemeClr val="accent1">
                      <a:lumMod val="75000"/>
                    </a:schemeClr>
                  </a:solidFill>
                  <a:latin typeface="Bebas Neue Book" pitchFamily="2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Rectangle 13">
                <a:extLst>
                  <a:ext uri="{FF2B5EF4-FFF2-40B4-BE49-F238E27FC236}">
                    <a16:creationId xmlns:a16="http://schemas.microsoft.com/office/drawing/2014/main" id="{F424D7C0-9C92-28D4-736A-897803EE3EE9}"/>
                  </a:ext>
                </a:extLst>
              </p:cNvPr>
              <p:cNvSpPr/>
              <p:nvPr/>
            </p:nvSpPr>
            <p:spPr>
              <a:xfrm>
                <a:off x="5974557" y="4123586"/>
                <a:ext cx="2655641" cy="193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chemeClr val="bg1">
                        <a:lumMod val="50000"/>
                      </a:schemeClr>
                    </a:solidFill>
                    <a:latin typeface="Montserrat" pitchFamily="2" charset="0"/>
                    <a:cs typeface="Segoe UI Light" panose="020B0502040204020203" pitchFamily="34" charset="0"/>
                  </a:rPr>
                  <a:t>-  Предоставляем список сетей</a:t>
                </a:r>
              </a:p>
              <a:p>
                <a:pPr marL="171450" indent="-171450">
                  <a:buFontTx/>
                  <a:buChar char="-"/>
                </a:pPr>
                <a:r>
                  <a:rPr lang="ru-RU" sz="1200" dirty="0">
                    <a:solidFill>
                      <a:schemeClr val="bg1">
                        <a:lumMod val="50000"/>
                      </a:schemeClr>
                    </a:solidFill>
                    <a:latin typeface="Montserrat" pitchFamily="2" charset="0"/>
                    <a:cs typeface="Segoe UI Light" panose="020B0502040204020203" pitchFamily="34" charset="0"/>
                  </a:rPr>
                  <a:t>Предоставляем ориентировочные объемы по категории </a:t>
                </a:r>
              </a:p>
              <a:p>
                <a:pPr marL="171450" indent="-171450">
                  <a:buFontTx/>
                  <a:buChar char="-"/>
                </a:pPr>
                <a:r>
                  <a:rPr lang="ru-RU" sz="1200" dirty="0">
                    <a:solidFill>
                      <a:schemeClr val="bg1">
                        <a:lumMod val="50000"/>
                      </a:schemeClr>
                    </a:solidFill>
                    <a:latin typeface="Montserrat" pitchFamily="2" charset="0"/>
                    <a:cs typeface="Segoe UI Light" panose="020B0502040204020203" pitchFamily="34" charset="0"/>
                  </a:rPr>
                  <a:t>Предоставляем список запрашиваемых продуктов, по которым необходимо предоставить образцы  </a:t>
                </a:r>
                <a:br>
                  <a:rPr lang="ru-RU" sz="1200" dirty="0">
                    <a:solidFill>
                      <a:schemeClr val="bg1">
                        <a:lumMod val="50000"/>
                      </a:schemeClr>
                    </a:solidFill>
                    <a:latin typeface="Montserrat" pitchFamily="2" charset="0"/>
                    <a:cs typeface="Segoe UI Light" panose="020B0502040204020203" pitchFamily="34" charset="0"/>
                  </a:rPr>
                </a:br>
                <a:endParaRPr lang="en-US" sz="1200" dirty="0">
                  <a:solidFill>
                    <a:schemeClr val="bg1">
                      <a:lumMod val="50000"/>
                    </a:schemeClr>
                  </a:solidFill>
                  <a:latin typeface="Montserrat" pitchFamily="2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1" name="Rectangle 14">
                <a:extLst>
                  <a:ext uri="{FF2B5EF4-FFF2-40B4-BE49-F238E27FC236}">
                    <a16:creationId xmlns:a16="http://schemas.microsoft.com/office/drawing/2014/main" id="{9D300825-8BFE-FE34-FB90-A0F81270BA4B}"/>
                  </a:ext>
                </a:extLst>
              </p:cNvPr>
              <p:cNvSpPr/>
              <p:nvPr/>
            </p:nvSpPr>
            <p:spPr>
              <a:xfrm>
                <a:off x="8851367" y="3702917"/>
                <a:ext cx="2028280" cy="344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>
                    <a:solidFill>
                      <a:schemeClr val="accent1">
                        <a:lumMod val="75000"/>
                      </a:schemeClr>
                    </a:solidFill>
                    <a:latin typeface="Bebas Neue Book" pitchFamily="2" charset="0"/>
                    <a:cs typeface="Segoe UI" panose="020B0502040204020203" pitchFamily="34" charset="0"/>
                  </a:rPr>
                  <a:t>ПРОДВИГАЕМ</a:t>
                </a:r>
                <a:endParaRPr lang="en-US" sz="1600" b="1" dirty="0">
                  <a:solidFill>
                    <a:schemeClr val="accent1">
                      <a:lumMod val="75000"/>
                    </a:schemeClr>
                  </a:solidFill>
                  <a:latin typeface="Bebas Neue Book" pitchFamily="2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Rectangle 15">
                <a:extLst>
                  <a:ext uri="{FF2B5EF4-FFF2-40B4-BE49-F238E27FC236}">
                    <a16:creationId xmlns:a16="http://schemas.microsoft.com/office/drawing/2014/main" id="{7D9ABE5A-D1D1-D95D-E1E8-30DD4B8DF7EC}"/>
                  </a:ext>
                </a:extLst>
              </p:cNvPr>
              <p:cNvSpPr/>
              <p:nvPr/>
            </p:nvSpPr>
            <p:spPr>
              <a:xfrm>
                <a:off x="8713107" y="4119064"/>
                <a:ext cx="2041189" cy="1032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Tx/>
                  <a:buChar char="-"/>
                </a:pPr>
                <a:r>
                  <a:rPr lang="ru-RU" sz="1200" dirty="0">
                    <a:solidFill>
                      <a:schemeClr val="bg1">
                        <a:lumMod val="50000"/>
                      </a:schemeClr>
                    </a:solidFill>
                    <a:latin typeface="Montserrat" pitchFamily="2" charset="0"/>
                    <a:cs typeface="Segoe UI Light" panose="020B0502040204020203" pitchFamily="34" charset="0"/>
                  </a:rPr>
                  <a:t>Согласовываем взаимовыгодные КУ</a:t>
                </a:r>
              </a:p>
              <a:p>
                <a:pPr marL="171450" indent="-171450">
                  <a:buFontTx/>
                  <a:buChar char="-"/>
                </a:pPr>
                <a:r>
                  <a:rPr lang="ru-RU" sz="1200" dirty="0">
                    <a:solidFill>
                      <a:schemeClr val="bg1">
                        <a:lumMod val="50000"/>
                      </a:schemeClr>
                    </a:solidFill>
                    <a:latin typeface="Montserrat" pitchFamily="2" charset="0"/>
                    <a:cs typeface="Segoe UI Light" panose="020B0502040204020203" pitchFamily="34" charset="0"/>
                  </a:rPr>
                  <a:t>Заключаем прямой контракт между ФС </a:t>
                </a:r>
              </a:p>
              <a:p>
                <a:r>
                  <a:rPr lang="ru-RU" sz="1200" dirty="0">
                    <a:solidFill>
                      <a:schemeClr val="bg1">
                        <a:lumMod val="50000"/>
                      </a:schemeClr>
                    </a:solidFill>
                    <a:latin typeface="Montserrat" pitchFamily="2" charset="0"/>
                    <a:cs typeface="Segoe UI Light" panose="020B0502040204020203" pitchFamily="34" charset="0"/>
                  </a:rPr>
                  <a:t>    и поставщиком </a:t>
                </a:r>
              </a:p>
            </p:txBody>
          </p:sp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A6C82772-8D46-0DAC-5F3F-27413EB36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439" y="2107237"/>
                <a:ext cx="1860475" cy="1450203"/>
              </a:xfrm>
              <a:custGeom>
                <a:avLst/>
                <a:gdLst>
                  <a:gd name="T0" fmla="*/ 610 w 610"/>
                  <a:gd name="T1" fmla="*/ 216 h 488"/>
                  <a:gd name="T2" fmla="*/ 592 w 610"/>
                  <a:gd name="T3" fmla="*/ 216 h 488"/>
                  <a:gd name="T4" fmla="*/ 441 w 610"/>
                  <a:gd name="T5" fmla="*/ 36 h 488"/>
                  <a:gd name="T6" fmla="*/ 389 w 610"/>
                  <a:gd name="T7" fmla="*/ 12 h 488"/>
                  <a:gd name="T8" fmla="*/ 42 w 610"/>
                  <a:gd name="T9" fmla="*/ 12 h 488"/>
                  <a:gd name="T10" fmla="*/ 42 w 610"/>
                  <a:gd name="T11" fmla="*/ 0 h 488"/>
                  <a:gd name="T12" fmla="*/ 0 w 610"/>
                  <a:gd name="T13" fmla="*/ 0 h 488"/>
                  <a:gd name="T14" fmla="*/ 0 w 610"/>
                  <a:gd name="T15" fmla="*/ 34 h 488"/>
                  <a:gd name="T16" fmla="*/ 0 w 610"/>
                  <a:gd name="T17" fmla="*/ 34 h 488"/>
                  <a:gd name="T18" fmla="*/ 5 w 610"/>
                  <a:gd name="T19" fmla="*/ 49 h 488"/>
                  <a:gd name="T20" fmla="*/ 156 w 610"/>
                  <a:gd name="T21" fmla="*/ 228 h 488"/>
                  <a:gd name="T22" fmla="*/ 156 w 610"/>
                  <a:gd name="T23" fmla="*/ 272 h 488"/>
                  <a:gd name="T24" fmla="*/ 22 w 610"/>
                  <a:gd name="T25" fmla="*/ 431 h 488"/>
                  <a:gd name="T26" fmla="*/ 0 w 610"/>
                  <a:gd name="T27" fmla="*/ 431 h 488"/>
                  <a:gd name="T28" fmla="*/ 0 w 610"/>
                  <a:gd name="T29" fmla="*/ 465 h 488"/>
                  <a:gd name="T30" fmla="*/ 0 w 610"/>
                  <a:gd name="T31" fmla="*/ 465 h 488"/>
                  <a:gd name="T32" fmla="*/ 2 w 610"/>
                  <a:gd name="T33" fmla="*/ 475 h 488"/>
                  <a:gd name="T34" fmla="*/ 23 w 610"/>
                  <a:gd name="T35" fmla="*/ 488 h 488"/>
                  <a:gd name="T36" fmla="*/ 389 w 610"/>
                  <a:gd name="T37" fmla="*/ 488 h 488"/>
                  <a:gd name="T38" fmla="*/ 441 w 610"/>
                  <a:gd name="T39" fmla="*/ 464 h 488"/>
                  <a:gd name="T40" fmla="*/ 602 w 610"/>
                  <a:gd name="T41" fmla="*/ 272 h 488"/>
                  <a:gd name="T42" fmla="*/ 610 w 610"/>
                  <a:gd name="T43" fmla="*/ 250 h 488"/>
                  <a:gd name="T44" fmla="*/ 610 w 610"/>
                  <a:gd name="T45" fmla="*/ 250 h 488"/>
                  <a:gd name="T46" fmla="*/ 610 w 610"/>
                  <a:gd name="T47" fmla="*/ 216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0" h="488">
                    <a:moveTo>
                      <a:pt x="610" y="216"/>
                    </a:moveTo>
                    <a:cubicBezTo>
                      <a:pt x="592" y="216"/>
                      <a:pt x="592" y="216"/>
                      <a:pt x="592" y="216"/>
                    </a:cubicBezTo>
                    <a:cubicBezTo>
                      <a:pt x="441" y="36"/>
                      <a:pt x="441" y="36"/>
                      <a:pt x="441" y="36"/>
                    </a:cubicBezTo>
                    <a:cubicBezTo>
                      <a:pt x="428" y="21"/>
                      <a:pt x="409" y="12"/>
                      <a:pt x="389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2" y="45"/>
                      <a:pt x="5" y="49"/>
                    </a:cubicBezTo>
                    <a:cubicBezTo>
                      <a:pt x="156" y="228"/>
                      <a:pt x="156" y="228"/>
                      <a:pt x="156" y="228"/>
                    </a:cubicBezTo>
                    <a:cubicBezTo>
                      <a:pt x="166" y="241"/>
                      <a:pt x="166" y="259"/>
                      <a:pt x="156" y="272"/>
                    </a:cubicBezTo>
                    <a:cubicBezTo>
                      <a:pt x="22" y="431"/>
                      <a:pt x="22" y="431"/>
                      <a:pt x="22" y="431"/>
                    </a:cubicBezTo>
                    <a:cubicBezTo>
                      <a:pt x="0" y="431"/>
                      <a:pt x="0" y="431"/>
                      <a:pt x="0" y="431"/>
                    </a:cubicBezTo>
                    <a:cubicBezTo>
                      <a:pt x="0" y="465"/>
                      <a:pt x="0" y="465"/>
                      <a:pt x="0" y="465"/>
                    </a:cubicBezTo>
                    <a:cubicBezTo>
                      <a:pt x="0" y="465"/>
                      <a:pt x="0" y="465"/>
                      <a:pt x="0" y="465"/>
                    </a:cubicBezTo>
                    <a:cubicBezTo>
                      <a:pt x="0" y="469"/>
                      <a:pt x="1" y="472"/>
                      <a:pt x="2" y="475"/>
                    </a:cubicBezTo>
                    <a:cubicBezTo>
                      <a:pt x="6" y="483"/>
                      <a:pt x="14" y="488"/>
                      <a:pt x="23" y="488"/>
                    </a:cubicBezTo>
                    <a:cubicBezTo>
                      <a:pt x="389" y="488"/>
                      <a:pt x="389" y="488"/>
                      <a:pt x="389" y="488"/>
                    </a:cubicBezTo>
                    <a:cubicBezTo>
                      <a:pt x="409" y="488"/>
                      <a:pt x="428" y="479"/>
                      <a:pt x="441" y="464"/>
                    </a:cubicBezTo>
                    <a:cubicBezTo>
                      <a:pt x="602" y="272"/>
                      <a:pt x="602" y="272"/>
                      <a:pt x="602" y="272"/>
                    </a:cubicBezTo>
                    <a:cubicBezTo>
                      <a:pt x="607" y="265"/>
                      <a:pt x="610" y="258"/>
                      <a:pt x="610" y="250"/>
                    </a:cubicBezTo>
                    <a:cubicBezTo>
                      <a:pt x="610" y="250"/>
                      <a:pt x="610" y="250"/>
                      <a:pt x="610" y="250"/>
                    </a:cubicBezTo>
                    <a:lnTo>
                      <a:pt x="610" y="216"/>
                    </a:lnTo>
                    <a:close/>
                  </a:path>
                </a:pathLst>
              </a:custGeom>
              <a:solidFill>
                <a:srgbClr val="004F8A"/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 dirty="0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E74053B6-03E9-1708-BC2D-DB44431E3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267" y="2042228"/>
                <a:ext cx="1875946" cy="1413948"/>
              </a:xfrm>
              <a:custGeom>
                <a:avLst/>
                <a:gdLst>
                  <a:gd name="T0" fmla="*/ 604 w 615"/>
                  <a:gd name="T1" fmla="*/ 216 h 476"/>
                  <a:gd name="T2" fmla="*/ 604 w 615"/>
                  <a:gd name="T3" fmla="*/ 260 h 476"/>
                  <a:gd name="T4" fmla="*/ 443 w 615"/>
                  <a:gd name="T5" fmla="*/ 452 h 476"/>
                  <a:gd name="T6" fmla="*/ 391 w 615"/>
                  <a:gd name="T7" fmla="*/ 476 h 476"/>
                  <a:gd name="T8" fmla="*/ 25 w 615"/>
                  <a:gd name="T9" fmla="*/ 476 h 476"/>
                  <a:gd name="T10" fmla="*/ 4 w 615"/>
                  <a:gd name="T11" fmla="*/ 463 h 476"/>
                  <a:gd name="T12" fmla="*/ 7 w 615"/>
                  <a:gd name="T13" fmla="*/ 439 h 476"/>
                  <a:gd name="T14" fmla="*/ 158 w 615"/>
                  <a:gd name="T15" fmla="*/ 260 h 476"/>
                  <a:gd name="T16" fmla="*/ 158 w 615"/>
                  <a:gd name="T17" fmla="*/ 216 h 476"/>
                  <a:gd name="T18" fmla="*/ 7 w 615"/>
                  <a:gd name="T19" fmla="*/ 37 h 476"/>
                  <a:gd name="T20" fmla="*/ 4 w 615"/>
                  <a:gd name="T21" fmla="*/ 13 h 476"/>
                  <a:gd name="T22" fmla="*/ 25 w 615"/>
                  <a:gd name="T23" fmla="*/ 0 h 476"/>
                  <a:gd name="T24" fmla="*/ 391 w 615"/>
                  <a:gd name="T25" fmla="*/ 0 h 476"/>
                  <a:gd name="T26" fmla="*/ 443 w 615"/>
                  <a:gd name="T27" fmla="*/ 24 h 476"/>
                  <a:gd name="T28" fmla="*/ 604 w 615"/>
                  <a:gd name="T29" fmla="*/ 216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15" h="476">
                    <a:moveTo>
                      <a:pt x="604" y="216"/>
                    </a:moveTo>
                    <a:cubicBezTo>
                      <a:pt x="615" y="229"/>
                      <a:pt x="615" y="247"/>
                      <a:pt x="604" y="260"/>
                    </a:cubicBezTo>
                    <a:cubicBezTo>
                      <a:pt x="443" y="452"/>
                      <a:pt x="443" y="452"/>
                      <a:pt x="443" y="452"/>
                    </a:cubicBezTo>
                    <a:cubicBezTo>
                      <a:pt x="430" y="467"/>
                      <a:pt x="411" y="476"/>
                      <a:pt x="391" y="476"/>
                    </a:cubicBezTo>
                    <a:cubicBezTo>
                      <a:pt x="25" y="476"/>
                      <a:pt x="25" y="476"/>
                      <a:pt x="25" y="476"/>
                    </a:cubicBezTo>
                    <a:cubicBezTo>
                      <a:pt x="16" y="476"/>
                      <a:pt x="8" y="471"/>
                      <a:pt x="4" y="463"/>
                    </a:cubicBezTo>
                    <a:cubicBezTo>
                      <a:pt x="0" y="455"/>
                      <a:pt x="2" y="445"/>
                      <a:pt x="7" y="439"/>
                    </a:cubicBezTo>
                    <a:cubicBezTo>
                      <a:pt x="158" y="260"/>
                      <a:pt x="158" y="260"/>
                      <a:pt x="158" y="260"/>
                    </a:cubicBezTo>
                    <a:cubicBezTo>
                      <a:pt x="168" y="247"/>
                      <a:pt x="168" y="229"/>
                      <a:pt x="158" y="216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2" y="30"/>
                      <a:pt x="0" y="21"/>
                      <a:pt x="4" y="13"/>
                    </a:cubicBezTo>
                    <a:cubicBezTo>
                      <a:pt x="8" y="5"/>
                      <a:pt x="16" y="0"/>
                      <a:pt x="25" y="0"/>
                    </a:cubicBezTo>
                    <a:cubicBezTo>
                      <a:pt x="391" y="0"/>
                      <a:pt x="391" y="0"/>
                      <a:pt x="391" y="0"/>
                    </a:cubicBezTo>
                    <a:cubicBezTo>
                      <a:pt x="411" y="0"/>
                      <a:pt x="430" y="9"/>
                      <a:pt x="443" y="24"/>
                    </a:cubicBezTo>
                    <a:lnTo>
                      <a:pt x="604" y="216"/>
                    </a:lnTo>
                    <a:close/>
                  </a:path>
                </a:pathLst>
              </a:custGeom>
              <a:solidFill>
                <a:srgbClr val="0046BB"/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 dirty="0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8BD71BF5-FC4F-C2A1-8C84-CDE634A49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595" y="2107237"/>
                <a:ext cx="1859184" cy="1450203"/>
              </a:xfrm>
              <a:custGeom>
                <a:avLst/>
                <a:gdLst>
                  <a:gd name="T0" fmla="*/ 610 w 610"/>
                  <a:gd name="T1" fmla="*/ 216 h 488"/>
                  <a:gd name="T2" fmla="*/ 592 w 610"/>
                  <a:gd name="T3" fmla="*/ 216 h 488"/>
                  <a:gd name="T4" fmla="*/ 441 w 610"/>
                  <a:gd name="T5" fmla="*/ 36 h 488"/>
                  <a:gd name="T6" fmla="*/ 389 w 610"/>
                  <a:gd name="T7" fmla="*/ 12 h 488"/>
                  <a:gd name="T8" fmla="*/ 42 w 610"/>
                  <a:gd name="T9" fmla="*/ 12 h 488"/>
                  <a:gd name="T10" fmla="*/ 42 w 610"/>
                  <a:gd name="T11" fmla="*/ 0 h 488"/>
                  <a:gd name="T12" fmla="*/ 0 w 610"/>
                  <a:gd name="T13" fmla="*/ 0 h 488"/>
                  <a:gd name="T14" fmla="*/ 0 w 610"/>
                  <a:gd name="T15" fmla="*/ 34 h 488"/>
                  <a:gd name="T16" fmla="*/ 0 w 610"/>
                  <a:gd name="T17" fmla="*/ 34 h 488"/>
                  <a:gd name="T18" fmla="*/ 5 w 610"/>
                  <a:gd name="T19" fmla="*/ 49 h 488"/>
                  <a:gd name="T20" fmla="*/ 155 w 610"/>
                  <a:gd name="T21" fmla="*/ 228 h 488"/>
                  <a:gd name="T22" fmla="*/ 155 w 610"/>
                  <a:gd name="T23" fmla="*/ 272 h 488"/>
                  <a:gd name="T24" fmla="*/ 21 w 610"/>
                  <a:gd name="T25" fmla="*/ 431 h 488"/>
                  <a:gd name="T26" fmla="*/ 0 w 610"/>
                  <a:gd name="T27" fmla="*/ 431 h 488"/>
                  <a:gd name="T28" fmla="*/ 0 w 610"/>
                  <a:gd name="T29" fmla="*/ 465 h 488"/>
                  <a:gd name="T30" fmla="*/ 0 w 610"/>
                  <a:gd name="T31" fmla="*/ 465 h 488"/>
                  <a:gd name="T32" fmla="*/ 2 w 610"/>
                  <a:gd name="T33" fmla="*/ 475 h 488"/>
                  <a:gd name="T34" fmla="*/ 22 w 610"/>
                  <a:gd name="T35" fmla="*/ 488 h 488"/>
                  <a:gd name="T36" fmla="*/ 389 w 610"/>
                  <a:gd name="T37" fmla="*/ 488 h 488"/>
                  <a:gd name="T38" fmla="*/ 441 w 610"/>
                  <a:gd name="T39" fmla="*/ 464 h 488"/>
                  <a:gd name="T40" fmla="*/ 602 w 610"/>
                  <a:gd name="T41" fmla="*/ 272 h 488"/>
                  <a:gd name="T42" fmla="*/ 610 w 610"/>
                  <a:gd name="T43" fmla="*/ 250 h 488"/>
                  <a:gd name="T44" fmla="*/ 610 w 610"/>
                  <a:gd name="T45" fmla="*/ 250 h 488"/>
                  <a:gd name="T46" fmla="*/ 610 w 610"/>
                  <a:gd name="T47" fmla="*/ 216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0" h="488">
                    <a:moveTo>
                      <a:pt x="610" y="216"/>
                    </a:moveTo>
                    <a:cubicBezTo>
                      <a:pt x="592" y="216"/>
                      <a:pt x="592" y="216"/>
                      <a:pt x="592" y="216"/>
                    </a:cubicBezTo>
                    <a:cubicBezTo>
                      <a:pt x="441" y="36"/>
                      <a:pt x="441" y="36"/>
                      <a:pt x="441" y="36"/>
                    </a:cubicBezTo>
                    <a:cubicBezTo>
                      <a:pt x="428" y="21"/>
                      <a:pt x="409" y="12"/>
                      <a:pt x="389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2" y="45"/>
                      <a:pt x="5" y="49"/>
                    </a:cubicBezTo>
                    <a:cubicBezTo>
                      <a:pt x="155" y="228"/>
                      <a:pt x="155" y="228"/>
                      <a:pt x="155" y="228"/>
                    </a:cubicBezTo>
                    <a:cubicBezTo>
                      <a:pt x="166" y="241"/>
                      <a:pt x="166" y="259"/>
                      <a:pt x="155" y="272"/>
                    </a:cubicBezTo>
                    <a:cubicBezTo>
                      <a:pt x="21" y="431"/>
                      <a:pt x="21" y="431"/>
                      <a:pt x="21" y="431"/>
                    </a:cubicBezTo>
                    <a:cubicBezTo>
                      <a:pt x="0" y="431"/>
                      <a:pt x="0" y="431"/>
                      <a:pt x="0" y="431"/>
                    </a:cubicBezTo>
                    <a:cubicBezTo>
                      <a:pt x="0" y="465"/>
                      <a:pt x="0" y="465"/>
                      <a:pt x="0" y="465"/>
                    </a:cubicBezTo>
                    <a:cubicBezTo>
                      <a:pt x="0" y="465"/>
                      <a:pt x="0" y="465"/>
                      <a:pt x="0" y="465"/>
                    </a:cubicBezTo>
                    <a:cubicBezTo>
                      <a:pt x="0" y="469"/>
                      <a:pt x="0" y="472"/>
                      <a:pt x="2" y="475"/>
                    </a:cubicBezTo>
                    <a:cubicBezTo>
                      <a:pt x="6" y="483"/>
                      <a:pt x="14" y="488"/>
                      <a:pt x="22" y="488"/>
                    </a:cubicBezTo>
                    <a:cubicBezTo>
                      <a:pt x="389" y="488"/>
                      <a:pt x="389" y="488"/>
                      <a:pt x="389" y="488"/>
                    </a:cubicBezTo>
                    <a:cubicBezTo>
                      <a:pt x="409" y="488"/>
                      <a:pt x="428" y="479"/>
                      <a:pt x="441" y="464"/>
                    </a:cubicBezTo>
                    <a:cubicBezTo>
                      <a:pt x="602" y="272"/>
                      <a:pt x="602" y="272"/>
                      <a:pt x="602" y="272"/>
                    </a:cubicBezTo>
                    <a:cubicBezTo>
                      <a:pt x="607" y="265"/>
                      <a:pt x="610" y="258"/>
                      <a:pt x="610" y="250"/>
                    </a:cubicBezTo>
                    <a:cubicBezTo>
                      <a:pt x="610" y="250"/>
                      <a:pt x="610" y="250"/>
                      <a:pt x="610" y="250"/>
                    </a:cubicBezTo>
                    <a:lnTo>
                      <a:pt x="610" y="216"/>
                    </a:lnTo>
                    <a:close/>
                  </a:path>
                </a:pathLst>
              </a:custGeom>
              <a:solidFill>
                <a:srgbClr val="004F8A"/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 dirty="0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2A056CA6-E33D-E07A-8C49-F18BD7A32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971" y="2042228"/>
                <a:ext cx="1872078" cy="1413948"/>
              </a:xfrm>
              <a:custGeom>
                <a:avLst/>
                <a:gdLst>
                  <a:gd name="T0" fmla="*/ 604 w 614"/>
                  <a:gd name="T1" fmla="*/ 216 h 476"/>
                  <a:gd name="T2" fmla="*/ 604 w 614"/>
                  <a:gd name="T3" fmla="*/ 260 h 476"/>
                  <a:gd name="T4" fmla="*/ 443 w 614"/>
                  <a:gd name="T5" fmla="*/ 452 h 476"/>
                  <a:gd name="T6" fmla="*/ 391 w 614"/>
                  <a:gd name="T7" fmla="*/ 476 h 476"/>
                  <a:gd name="T8" fmla="*/ 24 w 614"/>
                  <a:gd name="T9" fmla="*/ 476 h 476"/>
                  <a:gd name="T10" fmla="*/ 4 w 614"/>
                  <a:gd name="T11" fmla="*/ 463 h 476"/>
                  <a:gd name="T12" fmla="*/ 7 w 614"/>
                  <a:gd name="T13" fmla="*/ 439 h 476"/>
                  <a:gd name="T14" fmla="*/ 157 w 614"/>
                  <a:gd name="T15" fmla="*/ 260 h 476"/>
                  <a:gd name="T16" fmla="*/ 157 w 614"/>
                  <a:gd name="T17" fmla="*/ 216 h 476"/>
                  <a:gd name="T18" fmla="*/ 7 w 614"/>
                  <a:gd name="T19" fmla="*/ 37 h 476"/>
                  <a:gd name="T20" fmla="*/ 4 w 614"/>
                  <a:gd name="T21" fmla="*/ 13 h 476"/>
                  <a:gd name="T22" fmla="*/ 24 w 614"/>
                  <a:gd name="T23" fmla="*/ 0 h 476"/>
                  <a:gd name="T24" fmla="*/ 391 w 614"/>
                  <a:gd name="T25" fmla="*/ 0 h 476"/>
                  <a:gd name="T26" fmla="*/ 443 w 614"/>
                  <a:gd name="T27" fmla="*/ 24 h 476"/>
                  <a:gd name="T28" fmla="*/ 604 w 614"/>
                  <a:gd name="T29" fmla="*/ 216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14" h="476">
                    <a:moveTo>
                      <a:pt x="604" y="216"/>
                    </a:moveTo>
                    <a:cubicBezTo>
                      <a:pt x="614" y="229"/>
                      <a:pt x="614" y="247"/>
                      <a:pt x="604" y="260"/>
                    </a:cubicBezTo>
                    <a:cubicBezTo>
                      <a:pt x="443" y="452"/>
                      <a:pt x="443" y="452"/>
                      <a:pt x="443" y="452"/>
                    </a:cubicBezTo>
                    <a:cubicBezTo>
                      <a:pt x="430" y="467"/>
                      <a:pt x="411" y="476"/>
                      <a:pt x="391" y="476"/>
                    </a:cubicBezTo>
                    <a:cubicBezTo>
                      <a:pt x="24" y="476"/>
                      <a:pt x="24" y="476"/>
                      <a:pt x="24" y="476"/>
                    </a:cubicBezTo>
                    <a:cubicBezTo>
                      <a:pt x="16" y="476"/>
                      <a:pt x="8" y="471"/>
                      <a:pt x="4" y="463"/>
                    </a:cubicBezTo>
                    <a:cubicBezTo>
                      <a:pt x="0" y="455"/>
                      <a:pt x="1" y="445"/>
                      <a:pt x="7" y="439"/>
                    </a:cubicBezTo>
                    <a:cubicBezTo>
                      <a:pt x="157" y="260"/>
                      <a:pt x="157" y="260"/>
                      <a:pt x="157" y="260"/>
                    </a:cubicBezTo>
                    <a:cubicBezTo>
                      <a:pt x="168" y="247"/>
                      <a:pt x="168" y="229"/>
                      <a:pt x="157" y="216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1" y="30"/>
                      <a:pt x="0" y="21"/>
                      <a:pt x="4" y="13"/>
                    </a:cubicBezTo>
                    <a:cubicBezTo>
                      <a:pt x="8" y="5"/>
                      <a:pt x="16" y="0"/>
                      <a:pt x="24" y="0"/>
                    </a:cubicBezTo>
                    <a:cubicBezTo>
                      <a:pt x="391" y="0"/>
                      <a:pt x="391" y="0"/>
                      <a:pt x="391" y="0"/>
                    </a:cubicBezTo>
                    <a:cubicBezTo>
                      <a:pt x="411" y="0"/>
                      <a:pt x="430" y="9"/>
                      <a:pt x="443" y="24"/>
                    </a:cubicBezTo>
                    <a:lnTo>
                      <a:pt x="604" y="216"/>
                    </a:lnTo>
                    <a:close/>
                  </a:path>
                </a:pathLst>
              </a:custGeom>
              <a:solidFill>
                <a:srgbClr val="0046BB"/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 dirty="0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5D3C8F72-7E17-AA36-EAEE-D1F48F599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922" y="2107237"/>
                <a:ext cx="1859184" cy="1450203"/>
              </a:xfrm>
              <a:custGeom>
                <a:avLst/>
                <a:gdLst>
                  <a:gd name="T0" fmla="*/ 610 w 610"/>
                  <a:gd name="T1" fmla="*/ 216 h 488"/>
                  <a:gd name="T2" fmla="*/ 592 w 610"/>
                  <a:gd name="T3" fmla="*/ 216 h 488"/>
                  <a:gd name="T4" fmla="*/ 441 w 610"/>
                  <a:gd name="T5" fmla="*/ 36 h 488"/>
                  <a:gd name="T6" fmla="*/ 389 w 610"/>
                  <a:gd name="T7" fmla="*/ 12 h 488"/>
                  <a:gd name="T8" fmla="*/ 42 w 610"/>
                  <a:gd name="T9" fmla="*/ 12 h 488"/>
                  <a:gd name="T10" fmla="*/ 42 w 610"/>
                  <a:gd name="T11" fmla="*/ 0 h 488"/>
                  <a:gd name="T12" fmla="*/ 0 w 610"/>
                  <a:gd name="T13" fmla="*/ 0 h 488"/>
                  <a:gd name="T14" fmla="*/ 0 w 610"/>
                  <a:gd name="T15" fmla="*/ 34 h 488"/>
                  <a:gd name="T16" fmla="*/ 0 w 610"/>
                  <a:gd name="T17" fmla="*/ 34 h 488"/>
                  <a:gd name="T18" fmla="*/ 6 w 610"/>
                  <a:gd name="T19" fmla="*/ 49 h 488"/>
                  <a:gd name="T20" fmla="*/ 156 w 610"/>
                  <a:gd name="T21" fmla="*/ 228 h 488"/>
                  <a:gd name="T22" fmla="*/ 156 w 610"/>
                  <a:gd name="T23" fmla="*/ 272 h 488"/>
                  <a:gd name="T24" fmla="*/ 22 w 610"/>
                  <a:gd name="T25" fmla="*/ 431 h 488"/>
                  <a:gd name="T26" fmla="*/ 0 w 610"/>
                  <a:gd name="T27" fmla="*/ 431 h 488"/>
                  <a:gd name="T28" fmla="*/ 0 w 610"/>
                  <a:gd name="T29" fmla="*/ 465 h 488"/>
                  <a:gd name="T30" fmla="*/ 0 w 610"/>
                  <a:gd name="T31" fmla="*/ 465 h 488"/>
                  <a:gd name="T32" fmla="*/ 2 w 610"/>
                  <a:gd name="T33" fmla="*/ 475 h 488"/>
                  <a:gd name="T34" fmla="*/ 23 w 610"/>
                  <a:gd name="T35" fmla="*/ 488 h 488"/>
                  <a:gd name="T36" fmla="*/ 389 w 610"/>
                  <a:gd name="T37" fmla="*/ 488 h 488"/>
                  <a:gd name="T38" fmla="*/ 441 w 610"/>
                  <a:gd name="T39" fmla="*/ 464 h 488"/>
                  <a:gd name="T40" fmla="*/ 602 w 610"/>
                  <a:gd name="T41" fmla="*/ 272 h 488"/>
                  <a:gd name="T42" fmla="*/ 610 w 610"/>
                  <a:gd name="T43" fmla="*/ 250 h 488"/>
                  <a:gd name="T44" fmla="*/ 610 w 610"/>
                  <a:gd name="T45" fmla="*/ 250 h 488"/>
                  <a:gd name="T46" fmla="*/ 610 w 610"/>
                  <a:gd name="T47" fmla="*/ 216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0" h="488">
                    <a:moveTo>
                      <a:pt x="610" y="216"/>
                    </a:moveTo>
                    <a:cubicBezTo>
                      <a:pt x="592" y="216"/>
                      <a:pt x="592" y="216"/>
                      <a:pt x="592" y="216"/>
                    </a:cubicBezTo>
                    <a:cubicBezTo>
                      <a:pt x="441" y="36"/>
                      <a:pt x="441" y="36"/>
                      <a:pt x="441" y="36"/>
                    </a:cubicBezTo>
                    <a:cubicBezTo>
                      <a:pt x="428" y="21"/>
                      <a:pt x="409" y="12"/>
                      <a:pt x="389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2" y="45"/>
                      <a:pt x="6" y="49"/>
                    </a:cubicBezTo>
                    <a:cubicBezTo>
                      <a:pt x="156" y="228"/>
                      <a:pt x="156" y="228"/>
                      <a:pt x="156" y="228"/>
                    </a:cubicBezTo>
                    <a:cubicBezTo>
                      <a:pt x="166" y="241"/>
                      <a:pt x="166" y="259"/>
                      <a:pt x="156" y="272"/>
                    </a:cubicBezTo>
                    <a:cubicBezTo>
                      <a:pt x="22" y="431"/>
                      <a:pt x="22" y="431"/>
                      <a:pt x="22" y="431"/>
                    </a:cubicBezTo>
                    <a:cubicBezTo>
                      <a:pt x="0" y="431"/>
                      <a:pt x="0" y="431"/>
                      <a:pt x="0" y="431"/>
                    </a:cubicBezTo>
                    <a:cubicBezTo>
                      <a:pt x="0" y="465"/>
                      <a:pt x="0" y="465"/>
                      <a:pt x="0" y="465"/>
                    </a:cubicBezTo>
                    <a:cubicBezTo>
                      <a:pt x="0" y="465"/>
                      <a:pt x="0" y="465"/>
                      <a:pt x="0" y="465"/>
                    </a:cubicBezTo>
                    <a:cubicBezTo>
                      <a:pt x="0" y="469"/>
                      <a:pt x="1" y="472"/>
                      <a:pt x="2" y="475"/>
                    </a:cubicBezTo>
                    <a:cubicBezTo>
                      <a:pt x="6" y="483"/>
                      <a:pt x="14" y="488"/>
                      <a:pt x="23" y="488"/>
                    </a:cubicBezTo>
                    <a:cubicBezTo>
                      <a:pt x="389" y="488"/>
                      <a:pt x="389" y="488"/>
                      <a:pt x="389" y="488"/>
                    </a:cubicBezTo>
                    <a:cubicBezTo>
                      <a:pt x="409" y="488"/>
                      <a:pt x="428" y="479"/>
                      <a:pt x="441" y="464"/>
                    </a:cubicBezTo>
                    <a:cubicBezTo>
                      <a:pt x="602" y="272"/>
                      <a:pt x="602" y="272"/>
                      <a:pt x="602" y="272"/>
                    </a:cubicBezTo>
                    <a:cubicBezTo>
                      <a:pt x="608" y="265"/>
                      <a:pt x="610" y="258"/>
                      <a:pt x="610" y="250"/>
                    </a:cubicBezTo>
                    <a:cubicBezTo>
                      <a:pt x="610" y="250"/>
                      <a:pt x="610" y="250"/>
                      <a:pt x="610" y="250"/>
                    </a:cubicBezTo>
                    <a:lnTo>
                      <a:pt x="610" y="216"/>
                    </a:lnTo>
                    <a:close/>
                  </a:path>
                </a:pathLst>
              </a:custGeom>
              <a:solidFill>
                <a:srgbClr val="004F8A"/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 dirty="0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91C3EA9F-3AEA-713A-5E2A-8513147FB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5344" y="2042228"/>
                <a:ext cx="1873368" cy="1413948"/>
              </a:xfrm>
              <a:custGeom>
                <a:avLst/>
                <a:gdLst>
                  <a:gd name="T0" fmla="*/ 603 w 614"/>
                  <a:gd name="T1" fmla="*/ 216 h 476"/>
                  <a:gd name="T2" fmla="*/ 603 w 614"/>
                  <a:gd name="T3" fmla="*/ 260 h 476"/>
                  <a:gd name="T4" fmla="*/ 442 w 614"/>
                  <a:gd name="T5" fmla="*/ 452 h 476"/>
                  <a:gd name="T6" fmla="*/ 390 w 614"/>
                  <a:gd name="T7" fmla="*/ 476 h 476"/>
                  <a:gd name="T8" fmla="*/ 24 w 614"/>
                  <a:gd name="T9" fmla="*/ 476 h 476"/>
                  <a:gd name="T10" fmla="*/ 3 w 614"/>
                  <a:gd name="T11" fmla="*/ 463 h 476"/>
                  <a:gd name="T12" fmla="*/ 7 w 614"/>
                  <a:gd name="T13" fmla="*/ 439 h 476"/>
                  <a:gd name="T14" fmla="*/ 157 w 614"/>
                  <a:gd name="T15" fmla="*/ 260 h 476"/>
                  <a:gd name="T16" fmla="*/ 157 w 614"/>
                  <a:gd name="T17" fmla="*/ 216 h 476"/>
                  <a:gd name="T18" fmla="*/ 7 w 614"/>
                  <a:gd name="T19" fmla="*/ 37 h 476"/>
                  <a:gd name="T20" fmla="*/ 3 w 614"/>
                  <a:gd name="T21" fmla="*/ 13 h 476"/>
                  <a:gd name="T22" fmla="*/ 24 w 614"/>
                  <a:gd name="T23" fmla="*/ 0 h 476"/>
                  <a:gd name="T24" fmla="*/ 390 w 614"/>
                  <a:gd name="T25" fmla="*/ 0 h 476"/>
                  <a:gd name="T26" fmla="*/ 442 w 614"/>
                  <a:gd name="T27" fmla="*/ 24 h 476"/>
                  <a:gd name="T28" fmla="*/ 603 w 614"/>
                  <a:gd name="T29" fmla="*/ 216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14" h="476">
                    <a:moveTo>
                      <a:pt x="603" y="216"/>
                    </a:moveTo>
                    <a:cubicBezTo>
                      <a:pt x="614" y="229"/>
                      <a:pt x="614" y="247"/>
                      <a:pt x="603" y="260"/>
                    </a:cubicBezTo>
                    <a:cubicBezTo>
                      <a:pt x="442" y="452"/>
                      <a:pt x="442" y="452"/>
                      <a:pt x="442" y="452"/>
                    </a:cubicBezTo>
                    <a:cubicBezTo>
                      <a:pt x="429" y="467"/>
                      <a:pt x="410" y="476"/>
                      <a:pt x="390" y="476"/>
                    </a:cubicBezTo>
                    <a:cubicBezTo>
                      <a:pt x="24" y="476"/>
                      <a:pt x="24" y="476"/>
                      <a:pt x="24" y="476"/>
                    </a:cubicBezTo>
                    <a:cubicBezTo>
                      <a:pt x="15" y="476"/>
                      <a:pt x="7" y="471"/>
                      <a:pt x="3" y="463"/>
                    </a:cubicBezTo>
                    <a:cubicBezTo>
                      <a:pt x="0" y="455"/>
                      <a:pt x="1" y="445"/>
                      <a:pt x="7" y="439"/>
                    </a:cubicBezTo>
                    <a:cubicBezTo>
                      <a:pt x="157" y="260"/>
                      <a:pt x="157" y="260"/>
                      <a:pt x="157" y="260"/>
                    </a:cubicBezTo>
                    <a:cubicBezTo>
                      <a:pt x="167" y="247"/>
                      <a:pt x="167" y="229"/>
                      <a:pt x="157" y="216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1" y="30"/>
                      <a:pt x="0" y="21"/>
                      <a:pt x="3" y="13"/>
                    </a:cubicBezTo>
                    <a:cubicBezTo>
                      <a:pt x="7" y="5"/>
                      <a:pt x="15" y="0"/>
                      <a:pt x="24" y="0"/>
                    </a:cubicBezTo>
                    <a:cubicBezTo>
                      <a:pt x="390" y="0"/>
                      <a:pt x="390" y="0"/>
                      <a:pt x="390" y="0"/>
                    </a:cubicBezTo>
                    <a:cubicBezTo>
                      <a:pt x="410" y="0"/>
                      <a:pt x="429" y="9"/>
                      <a:pt x="442" y="24"/>
                    </a:cubicBezTo>
                    <a:lnTo>
                      <a:pt x="603" y="216"/>
                    </a:lnTo>
                    <a:close/>
                  </a:path>
                </a:pathLst>
              </a:custGeom>
              <a:solidFill>
                <a:srgbClr val="0046BB"/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 dirty="0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3C19C0C-FD57-C9A8-DE7C-B7FC2E1EB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6275" y="2180563"/>
                <a:ext cx="1813963" cy="1376877"/>
              </a:xfrm>
              <a:custGeom>
                <a:avLst/>
                <a:gdLst>
                  <a:gd name="T0" fmla="*/ 610 w 610"/>
                  <a:gd name="T1" fmla="*/ 216 h 488"/>
                  <a:gd name="T2" fmla="*/ 592 w 610"/>
                  <a:gd name="T3" fmla="*/ 216 h 488"/>
                  <a:gd name="T4" fmla="*/ 441 w 610"/>
                  <a:gd name="T5" fmla="*/ 36 h 488"/>
                  <a:gd name="T6" fmla="*/ 389 w 610"/>
                  <a:gd name="T7" fmla="*/ 12 h 488"/>
                  <a:gd name="T8" fmla="*/ 42 w 610"/>
                  <a:gd name="T9" fmla="*/ 12 h 488"/>
                  <a:gd name="T10" fmla="*/ 42 w 610"/>
                  <a:gd name="T11" fmla="*/ 0 h 488"/>
                  <a:gd name="T12" fmla="*/ 0 w 610"/>
                  <a:gd name="T13" fmla="*/ 0 h 488"/>
                  <a:gd name="T14" fmla="*/ 0 w 610"/>
                  <a:gd name="T15" fmla="*/ 34 h 488"/>
                  <a:gd name="T16" fmla="*/ 0 w 610"/>
                  <a:gd name="T17" fmla="*/ 34 h 488"/>
                  <a:gd name="T18" fmla="*/ 5 w 610"/>
                  <a:gd name="T19" fmla="*/ 49 h 488"/>
                  <a:gd name="T20" fmla="*/ 155 w 610"/>
                  <a:gd name="T21" fmla="*/ 228 h 488"/>
                  <a:gd name="T22" fmla="*/ 155 w 610"/>
                  <a:gd name="T23" fmla="*/ 272 h 488"/>
                  <a:gd name="T24" fmla="*/ 22 w 610"/>
                  <a:gd name="T25" fmla="*/ 431 h 488"/>
                  <a:gd name="T26" fmla="*/ 0 w 610"/>
                  <a:gd name="T27" fmla="*/ 431 h 488"/>
                  <a:gd name="T28" fmla="*/ 0 w 610"/>
                  <a:gd name="T29" fmla="*/ 465 h 488"/>
                  <a:gd name="T30" fmla="*/ 0 w 610"/>
                  <a:gd name="T31" fmla="*/ 465 h 488"/>
                  <a:gd name="T32" fmla="*/ 2 w 610"/>
                  <a:gd name="T33" fmla="*/ 475 h 488"/>
                  <a:gd name="T34" fmla="*/ 23 w 610"/>
                  <a:gd name="T35" fmla="*/ 488 h 488"/>
                  <a:gd name="T36" fmla="*/ 389 w 610"/>
                  <a:gd name="T37" fmla="*/ 488 h 488"/>
                  <a:gd name="T38" fmla="*/ 441 w 610"/>
                  <a:gd name="T39" fmla="*/ 464 h 488"/>
                  <a:gd name="T40" fmla="*/ 602 w 610"/>
                  <a:gd name="T41" fmla="*/ 272 h 488"/>
                  <a:gd name="T42" fmla="*/ 610 w 610"/>
                  <a:gd name="T43" fmla="*/ 250 h 488"/>
                  <a:gd name="T44" fmla="*/ 610 w 610"/>
                  <a:gd name="T45" fmla="*/ 250 h 488"/>
                  <a:gd name="T46" fmla="*/ 610 w 610"/>
                  <a:gd name="T47" fmla="*/ 216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0" h="488">
                    <a:moveTo>
                      <a:pt x="610" y="216"/>
                    </a:moveTo>
                    <a:cubicBezTo>
                      <a:pt x="592" y="216"/>
                      <a:pt x="592" y="216"/>
                      <a:pt x="592" y="216"/>
                    </a:cubicBezTo>
                    <a:cubicBezTo>
                      <a:pt x="441" y="36"/>
                      <a:pt x="441" y="36"/>
                      <a:pt x="441" y="36"/>
                    </a:cubicBezTo>
                    <a:cubicBezTo>
                      <a:pt x="428" y="21"/>
                      <a:pt x="409" y="12"/>
                      <a:pt x="389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2" y="45"/>
                      <a:pt x="5" y="49"/>
                    </a:cubicBezTo>
                    <a:cubicBezTo>
                      <a:pt x="155" y="228"/>
                      <a:pt x="155" y="228"/>
                      <a:pt x="155" y="228"/>
                    </a:cubicBezTo>
                    <a:cubicBezTo>
                      <a:pt x="166" y="241"/>
                      <a:pt x="166" y="259"/>
                      <a:pt x="155" y="272"/>
                    </a:cubicBezTo>
                    <a:cubicBezTo>
                      <a:pt x="22" y="431"/>
                      <a:pt x="22" y="431"/>
                      <a:pt x="22" y="431"/>
                    </a:cubicBezTo>
                    <a:cubicBezTo>
                      <a:pt x="0" y="431"/>
                      <a:pt x="0" y="431"/>
                      <a:pt x="0" y="431"/>
                    </a:cubicBezTo>
                    <a:cubicBezTo>
                      <a:pt x="0" y="465"/>
                      <a:pt x="0" y="465"/>
                      <a:pt x="0" y="465"/>
                    </a:cubicBezTo>
                    <a:cubicBezTo>
                      <a:pt x="0" y="465"/>
                      <a:pt x="0" y="465"/>
                      <a:pt x="0" y="465"/>
                    </a:cubicBezTo>
                    <a:cubicBezTo>
                      <a:pt x="0" y="469"/>
                      <a:pt x="1" y="472"/>
                      <a:pt x="2" y="475"/>
                    </a:cubicBezTo>
                    <a:cubicBezTo>
                      <a:pt x="6" y="483"/>
                      <a:pt x="14" y="488"/>
                      <a:pt x="23" y="488"/>
                    </a:cubicBezTo>
                    <a:cubicBezTo>
                      <a:pt x="389" y="488"/>
                      <a:pt x="389" y="488"/>
                      <a:pt x="389" y="488"/>
                    </a:cubicBezTo>
                    <a:cubicBezTo>
                      <a:pt x="409" y="488"/>
                      <a:pt x="428" y="479"/>
                      <a:pt x="441" y="464"/>
                    </a:cubicBezTo>
                    <a:cubicBezTo>
                      <a:pt x="602" y="272"/>
                      <a:pt x="602" y="272"/>
                      <a:pt x="602" y="272"/>
                    </a:cubicBezTo>
                    <a:cubicBezTo>
                      <a:pt x="607" y="265"/>
                      <a:pt x="610" y="258"/>
                      <a:pt x="610" y="250"/>
                    </a:cubicBezTo>
                    <a:cubicBezTo>
                      <a:pt x="610" y="250"/>
                      <a:pt x="610" y="250"/>
                      <a:pt x="610" y="250"/>
                    </a:cubicBezTo>
                    <a:lnTo>
                      <a:pt x="610" y="216"/>
                    </a:lnTo>
                    <a:close/>
                  </a:path>
                </a:pathLst>
              </a:custGeom>
              <a:solidFill>
                <a:srgbClr val="004F8A"/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28CDFB9A-F484-AFB7-EB6C-9FC7237C2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0789" y="2042229"/>
                <a:ext cx="1874657" cy="1413948"/>
              </a:xfrm>
              <a:custGeom>
                <a:avLst/>
                <a:gdLst>
                  <a:gd name="T0" fmla="*/ 604 w 615"/>
                  <a:gd name="T1" fmla="*/ 216 h 476"/>
                  <a:gd name="T2" fmla="*/ 604 w 615"/>
                  <a:gd name="T3" fmla="*/ 260 h 476"/>
                  <a:gd name="T4" fmla="*/ 443 w 615"/>
                  <a:gd name="T5" fmla="*/ 452 h 476"/>
                  <a:gd name="T6" fmla="*/ 391 w 615"/>
                  <a:gd name="T7" fmla="*/ 476 h 476"/>
                  <a:gd name="T8" fmla="*/ 25 w 615"/>
                  <a:gd name="T9" fmla="*/ 476 h 476"/>
                  <a:gd name="T10" fmla="*/ 4 w 615"/>
                  <a:gd name="T11" fmla="*/ 463 h 476"/>
                  <a:gd name="T12" fmla="*/ 7 w 615"/>
                  <a:gd name="T13" fmla="*/ 439 h 476"/>
                  <a:gd name="T14" fmla="*/ 157 w 615"/>
                  <a:gd name="T15" fmla="*/ 260 h 476"/>
                  <a:gd name="T16" fmla="*/ 157 w 615"/>
                  <a:gd name="T17" fmla="*/ 216 h 476"/>
                  <a:gd name="T18" fmla="*/ 7 w 615"/>
                  <a:gd name="T19" fmla="*/ 37 h 476"/>
                  <a:gd name="T20" fmla="*/ 4 w 615"/>
                  <a:gd name="T21" fmla="*/ 13 h 476"/>
                  <a:gd name="T22" fmla="*/ 25 w 615"/>
                  <a:gd name="T23" fmla="*/ 0 h 476"/>
                  <a:gd name="T24" fmla="*/ 391 w 615"/>
                  <a:gd name="T25" fmla="*/ 0 h 476"/>
                  <a:gd name="T26" fmla="*/ 443 w 615"/>
                  <a:gd name="T27" fmla="*/ 24 h 476"/>
                  <a:gd name="T28" fmla="*/ 604 w 615"/>
                  <a:gd name="T29" fmla="*/ 216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15" h="476">
                    <a:moveTo>
                      <a:pt x="604" y="216"/>
                    </a:moveTo>
                    <a:cubicBezTo>
                      <a:pt x="615" y="229"/>
                      <a:pt x="615" y="247"/>
                      <a:pt x="604" y="260"/>
                    </a:cubicBezTo>
                    <a:cubicBezTo>
                      <a:pt x="443" y="452"/>
                      <a:pt x="443" y="452"/>
                      <a:pt x="443" y="452"/>
                    </a:cubicBezTo>
                    <a:cubicBezTo>
                      <a:pt x="430" y="467"/>
                      <a:pt x="411" y="476"/>
                      <a:pt x="391" y="476"/>
                    </a:cubicBezTo>
                    <a:cubicBezTo>
                      <a:pt x="25" y="476"/>
                      <a:pt x="25" y="476"/>
                      <a:pt x="25" y="476"/>
                    </a:cubicBezTo>
                    <a:cubicBezTo>
                      <a:pt x="16" y="476"/>
                      <a:pt x="8" y="471"/>
                      <a:pt x="4" y="463"/>
                    </a:cubicBezTo>
                    <a:cubicBezTo>
                      <a:pt x="0" y="455"/>
                      <a:pt x="2" y="445"/>
                      <a:pt x="7" y="439"/>
                    </a:cubicBezTo>
                    <a:cubicBezTo>
                      <a:pt x="157" y="260"/>
                      <a:pt x="157" y="260"/>
                      <a:pt x="157" y="260"/>
                    </a:cubicBezTo>
                    <a:cubicBezTo>
                      <a:pt x="168" y="247"/>
                      <a:pt x="168" y="229"/>
                      <a:pt x="157" y="216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2" y="30"/>
                      <a:pt x="0" y="21"/>
                      <a:pt x="4" y="13"/>
                    </a:cubicBezTo>
                    <a:cubicBezTo>
                      <a:pt x="8" y="5"/>
                      <a:pt x="16" y="0"/>
                      <a:pt x="25" y="0"/>
                    </a:cubicBezTo>
                    <a:cubicBezTo>
                      <a:pt x="391" y="0"/>
                      <a:pt x="391" y="0"/>
                      <a:pt x="391" y="0"/>
                    </a:cubicBezTo>
                    <a:cubicBezTo>
                      <a:pt x="411" y="0"/>
                      <a:pt x="430" y="9"/>
                      <a:pt x="443" y="24"/>
                    </a:cubicBezTo>
                    <a:lnTo>
                      <a:pt x="604" y="216"/>
                    </a:lnTo>
                    <a:close/>
                  </a:path>
                </a:pathLst>
              </a:custGeom>
              <a:solidFill>
                <a:srgbClr val="0046BB"/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 dirty="0"/>
              </a:p>
            </p:txBody>
          </p:sp>
        </p:grp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3F5E4132-EE08-BA3F-4823-4E027B019D87}"/>
                </a:ext>
              </a:extLst>
            </p:cNvPr>
            <p:cNvSpPr/>
            <p:nvPr/>
          </p:nvSpPr>
          <p:spPr>
            <a:xfrm>
              <a:off x="1364193" y="1995228"/>
              <a:ext cx="534911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0" b="1" spc="-150" dirty="0">
                  <a:solidFill>
                    <a:schemeClr val="bg1"/>
                  </a:solidFill>
                  <a:latin typeface="Bebas Neue Book" pitchFamily="2" charset="0"/>
                </a:rPr>
                <a:t>1</a:t>
              </a:r>
              <a:endParaRPr lang="ru-RU" sz="10000" b="1" dirty="0">
                <a:solidFill>
                  <a:schemeClr val="bg1"/>
                </a:solidFill>
                <a:latin typeface="Bebas Neue Book" pitchFamily="2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E974799D-29A0-256D-58D9-A0EAA7C3235C}"/>
                </a:ext>
              </a:extLst>
            </p:cNvPr>
            <p:cNvSpPr/>
            <p:nvPr/>
          </p:nvSpPr>
          <p:spPr>
            <a:xfrm>
              <a:off x="4016140" y="1995228"/>
              <a:ext cx="654574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0" b="1" spc="-150" dirty="0">
                  <a:solidFill>
                    <a:schemeClr val="bg1"/>
                  </a:solidFill>
                  <a:latin typeface="Bebas Neue Book" pitchFamily="2" charset="0"/>
                </a:rPr>
                <a:t>2</a:t>
              </a:r>
              <a:endParaRPr lang="ru-RU" sz="10000" b="1" dirty="0">
                <a:solidFill>
                  <a:schemeClr val="bg1"/>
                </a:solidFill>
                <a:latin typeface="Bebas Neue Book" pitchFamily="2" charset="0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103EC14-D533-0E59-5DBC-63831F826392}"/>
                </a:ext>
              </a:extLst>
            </p:cNvPr>
            <p:cNvSpPr/>
            <p:nvPr/>
          </p:nvSpPr>
          <p:spPr>
            <a:xfrm>
              <a:off x="6787444" y="1995228"/>
              <a:ext cx="654574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0" b="1" spc="-150" dirty="0">
                  <a:solidFill>
                    <a:schemeClr val="bg1"/>
                  </a:solidFill>
                  <a:latin typeface="Bebas Neue Book" pitchFamily="2" charset="0"/>
                </a:rPr>
                <a:t>3</a:t>
              </a:r>
              <a:endParaRPr lang="ru-RU" sz="10000" b="1" dirty="0">
                <a:solidFill>
                  <a:schemeClr val="bg1"/>
                </a:solidFill>
                <a:latin typeface="Bebas Neue Book" pitchFamily="2" charset="0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BDF2F986-5031-12B3-3705-898F8E4A2D8A}"/>
                </a:ext>
              </a:extLst>
            </p:cNvPr>
            <p:cNvSpPr/>
            <p:nvPr/>
          </p:nvSpPr>
          <p:spPr>
            <a:xfrm>
              <a:off x="9376439" y="1982981"/>
              <a:ext cx="68565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0" b="1" spc="-150" dirty="0">
                  <a:solidFill>
                    <a:schemeClr val="bg1"/>
                  </a:solidFill>
                  <a:latin typeface="Bebas Neue Book" pitchFamily="2" charset="0"/>
                </a:rPr>
                <a:t>4</a:t>
              </a:r>
              <a:endParaRPr lang="ru-RU" sz="10000" b="1" dirty="0">
                <a:solidFill>
                  <a:schemeClr val="bg1"/>
                </a:solidFill>
                <a:latin typeface="Bebas Neue Book" pitchFamily="2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4434CCD-B841-978E-3F0E-776CAA5B6D0C}"/>
              </a:ext>
            </a:extLst>
          </p:cNvPr>
          <p:cNvSpPr txBox="1"/>
          <p:nvPr/>
        </p:nvSpPr>
        <p:spPr>
          <a:xfrm>
            <a:off x="590109" y="399405"/>
            <a:ext cx="825824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004F8A"/>
                </a:solidFill>
              </a:rPr>
              <a:t>ЭТАПЫ ВЗАИМОДЕЙСТВИЯ</a:t>
            </a:r>
            <a:endParaRPr lang="en-ID" sz="2700" b="1" dirty="0">
              <a:solidFill>
                <a:srgbClr val="004F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8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7560931-1676-6DB2-EEFE-EAABDAD42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111" y="0"/>
            <a:ext cx="8596668" cy="1320800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004F8A"/>
                </a:solidFill>
                <a:latin typeface="+mn-lt"/>
                <a:ea typeface="+mn-ea"/>
                <a:cs typeface="+mn-cs"/>
              </a:rPr>
              <a:t>МЕХАНИЗМ РАБОТЫ С СЕТЯМИ</a:t>
            </a:r>
            <a:r>
              <a:rPr lang="ru-RU" sz="27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425A059-8081-1373-3DF1-0298B246D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19" y="1863248"/>
            <a:ext cx="4929085" cy="4879998"/>
          </a:xfrm>
        </p:spPr>
        <p:txBody>
          <a:bodyPr>
            <a:normAutofit lnSpcReduction="10000"/>
          </a:bodyPr>
          <a:lstStyle/>
          <a:p>
            <a:pPr marL="2286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004F8A"/>
                </a:solidFill>
              </a:rPr>
              <a:t>СВЯЗЫВАЕМСЯ С РЕГЕОНАЛЬНЫМ КУРАТОРОМ</a:t>
            </a:r>
            <a:endParaRPr lang="ru-RU" sz="2600" dirty="0">
              <a:solidFill>
                <a:srgbClr val="004F8A"/>
              </a:solidFill>
            </a:endParaRPr>
          </a:p>
          <a:p>
            <a:r>
              <a:rPr lang="ru-RU" sz="2600" dirty="0" smtClean="0">
                <a:solidFill>
                  <a:srgbClr val="004F8A"/>
                </a:solidFill>
              </a:rPr>
              <a:t>ЗАКЛЮЧАЕМ ДОГОВОР</a:t>
            </a:r>
            <a:endParaRPr lang="ru-RU" sz="2600" dirty="0">
              <a:solidFill>
                <a:srgbClr val="004F8A"/>
              </a:solidFill>
            </a:endParaRPr>
          </a:p>
          <a:p>
            <a:r>
              <a:rPr lang="ru-RU" sz="2600" dirty="0" smtClean="0">
                <a:solidFill>
                  <a:srgbClr val="004F8A"/>
                </a:solidFill>
              </a:rPr>
              <a:t>ЗАПОЛНЯЕМ КОМЕРЧЕСКОЕ ПРЕДЛОЖЕНИЕ</a:t>
            </a:r>
            <a:endParaRPr lang="ru-RU" sz="2600" dirty="0">
              <a:solidFill>
                <a:srgbClr val="004F8A"/>
              </a:solidFill>
            </a:endParaRPr>
          </a:p>
          <a:p>
            <a:r>
              <a:rPr lang="ru-RU" sz="2600" dirty="0" smtClean="0">
                <a:solidFill>
                  <a:srgbClr val="004F8A"/>
                </a:solidFill>
              </a:rPr>
              <a:t>ОБЯЗАТЕЛЬНО БЫТЬ ЧАСТЬЮ ОПОРЫ РОССИИ, как вступить куратор подскажет</a:t>
            </a:r>
          </a:p>
          <a:p>
            <a:endParaRPr lang="ru-RU" sz="2600" dirty="0">
              <a:solidFill>
                <a:srgbClr val="004F8A"/>
              </a:solidFill>
            </a:endParaRPr>
          </a:p>
          <a:p>
            <a:r>
              <a:rPr lang="ru-RU" sz="2600" dirty="0" smtClean="0">
                <a:solidFill>
                  <a:srgbClr val="004F8A"/>
                </a:solidFill>
              </a:rPr>
              <a:t>Региональный куратор </a:t>
            </a:r>
            <a:r>
              <a:rPr lang="ru-RU" sz="2600" dirty="0" err="1" smtClean="0">
                <a:solidFill>
                  <a:srgbClr val="004F8A"/>
                </a:solidFill>
              </a:rPr>
              <a:t>Шатыко</a:t>
            </a:r>
            <a:r>
              <a:rPr lang="ru-RU" sz="2600" dirty="0" smtClean="0">
                <a:solidFill>
                  <a:srgbClr val="004F8A"/>
                </a:solidFill>
              </a:rPr>
              <a:t> Мария Владимировна</a:t>
            </a:r>
          </a:p>
          <a:p>
            <a:r>
              <a:rPr lang="ru-RU" sz="2600" dirty="0">
                <a:solidFill>
                  <a:srgbClr val="004F8A"/>
                </a:solidFill>
              </a:rPr>
              <a:t>+7 904 363 63 09</a:t>
            </a:r>
          </a:p>
          <a:p>
            <a:endParaRPr lang="ru-RU" sz="2600" dirty="0">
              <a:solidFill>
                <a:srgbClr val="004F8A"/>
              </a:solidFill>
            </a:endParaRPr>
          </a:p>
        </p:txBody>
      </p:sp>
      <p:pic>
        <p:nvPicPr>
          <p:cNvPr id="6" name="Picture 2" descr="X5 Retail Group запустила ребрендинг :: Shopolog.ru">
            <a:extLst>
              <a:ext uri="{FF2B5EF4-FFF2-40B4-BE49-F238E27FC236}">
                <a16:creationId xmlns:a16="http://schemas.microsoft.com/office/drawing/2014/main" id="{7A5CF9FC-29F6-7489-5BF3-D1CA8C155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11" y="843667"/>
            <a:ext cx="3306745" cy="101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2988C6BB-85A7-DF6B-39E5-B7BD21957D9C}"/>
              </a:ext>
            </a:extLst>
          </p:cNvPr>
          <p:cNvSpPr txBox="1">
            <a:spLocks/>
          </p:cNvSpPr>
          <p:nvPr/>
        </p:nvSpPr>
        <p:spPr>
          <a:xfrm>
            <a:off x="5807174" y="2176225"/>
            <a:ext cx="5792349" cy="4568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4F8A"/>
                </a:solidFill>
              </a:rPr>
              <a:t>СВЯЗЫВАЕМСЯ С РЕГЕОНАЛЬНЫМ КУРАТОРОМ</a:t>
            </a:r>
          </a:p>
          <a:p>
            <a:r>
              <a:rPr lang="ru-RU" sz="2600" dirty="0">
                <a:solidFill>
                  <a:srgbClr val="004F8A"/>
                </a:solidFill>
              </a:rPr>
              <a:t>ЗАКЛЮЧАЕМ ДОГОВОР</a:t>
            </a:r>
          </a:p>
          <a:p>
            <a:r>
              <a:rPr lang="ru-RU" sz="2600" dirty="0">
                <a:solidFill>
                  <a:srgbClr val="004F8A"/>
                </a:solidFill>
              </a:rPr>
              <a:t>ЗАПОЛНЯЕМ КОМЕРЧЕСКОЕ ПРЕДЛОЖЕНИЕ</a:t>
            </a:r>
          </a:p>
          <a:p>
            <a:r>
              <a:rPr lang="ru-RU" sz="2600" dirty="0">
                <a:solidFill>
                  <a:srgbClr val="004F8A"/>
                </a:solidFill>
              </a:rPr>
              <a:t>ОБЯЗАТЕЛЬНО БЫТЬ ЧАСТЬЮ ОПОРЫ РОССИИ, как вступить куратор </a:t>
            </a:r>
            <a:r>
              <a:rPr lang="ru-RU" sz="2600" dirty="0" smtClean="0">
                <a:solidFill>
                  <a:srgbClr val="004F8A"/>
                </a:solidFill>
              </a:rPr>
              <a:t>подскажет</a:t>
            </a:r>
          </a:p>
          <a:p>
            <a:r>
              <a:rPr lang="ru-RU" sz="2600" dirty="0">
                <a:solidFill>
                  <a:srgbClr val="004F8A"/>
                </a:solidFill>
              </a:rPr>
              <a:t>Региональный куратор </a:t>
            </a:r>
            <a:r>
              <a:rPr lang="ru-RU" sz="2600" dirty="0" err="1">
                <a:solidFill>
                  <a:srgbClr val="004F8A"/>
                </a:solidFill>
              </a:rPr>
              <a:t>Шатыко</a:t>
            </a:r>
            <a:r>
              <a:rPr lang="ru-RU" sz="2600" dirty="0">
                <a:solidFill>
                  <a:srgbClr val="004F8A"/>
                </a:solidFill>
              </a:rPr>
              <a:t> Мария </a:t>
            </a:r>
            <a:r>
              <a:rPr lang="ru-RU" sz="2600" dirty="0" smtClean="0">
                <a:solidFill>
                  <a:srgbClr val="004F8A"/>
                </a:solidFill>
              </a:rPr>
              <a:t>Владимировна тел </a:t>
            </a:r>
          </a:p>
          <a:p>
            <a:r>
              <a:rPr lang="ru-RU" sz="2600" dirty="0" smtClean="0">
                <a:solidFill>
                  <a:srgbClr val="004F8A"/>
                </a:solidFill>
              </a:rPr>
              <a:t>+7 904 363 63 09</a:t>
            </a:r>
            <a:endParaRPr lang="ru-RU" sz="2600" dirty="0">
              <a:solidFill>
                <a:srgbClr val="004F8A"/>
              </a:solidFill>
            </a:endParaRPr>
          </a:p>
          <a:p>
            <a:endParaRPr lang="ru-RU" sz="2600" dirty="0">
              <a:solidFill>
                <a:srgbClr val="004F8A"/>
              </a:solidFill>
            </a:endParaRPr>
          </a:p>
        </p:txBody>
      </p:sp>
      <p:pic>
        <p:nvPicPr>
          <p:cNvPr id="8" name="Picture 4" descr="Ритейлер «Лента» проведет ребрендинг и сменит логотип | Rusbase">
            <a:extLst>
              <a:ext uri="{FF2B5EF4-FFF2-40B4-BE49-F238E27FC236}">
                <a16:creationId xmlns:a16="http://schemas.microsoft.com/office/drawing/2014/main" id="{630C59C8-05E7-CC0A-F104-275761FB6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97" y="855425"/>
            <a:ext cx="2277929" cy="125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A97E77-4149-42D5-8874-2EE46F44C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3025" y="93359"/>
            <a:ext cx="2206943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63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36872" y="129516"/>
            <a:ext cx="9516046" cy="6604441"/>
            <a:chOff x="99082" y="477839"/>
            <a:chExt cx="8937414" cy="6186086"/>
          </a:xfrm>
        </p:grpSpPr>
        <p:pic>
          <p:nvPicPr>
            <p:cNvPr id="1026" name="Picture 2" descr="https://dneprovec.by/images/2021/06/31496_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82" y="477839"/>
              <a:ext cx="8865406" cy="6053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sdo.kursksu.ru/pluginfile.php/8232/course/overviewfiles/%D0%AD%D0%BA%D0%BE%D0%BD%D0%BE%D0%BC%D0%B8%D1%87%D0%B5%D1%81%D0%BA%D0%B8%D0%B9%20%D0%B0%D0%BD%D0%B0%D0%BB%D0%B8%D0%B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819" y="3366802"/>
              <a:ext cx="4218669" cy="3164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004048" y="5827911"/>
              <a:ext cx="4032448" cy="836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200" dirty="0">
                  <a:solidFill>
                    <a:srgbClr val="FF0000"/>
                  </a:solidFill>
                  <a:cs typeface="Times New Roman" pitchFamily="18" charset="0"/>
                </a:rPr>
                <a:t>АНАЛИТИКА</a:t>
              </a:r>
            </a:p>
          </p:txBody>
        </p:sp>
      </p:grpSp>
      <p:sp>
        <p:nvSpPr>
          <p:cNvPr id="5" name="AutoShape 8" descr="https://psy-practice.com/upload/iblock/816/statistik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A97E77-4149-42D5-8874-2EE46F44C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3025" y="93359"/>
            <a:ext cx="2206943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1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2" y="158929"/>
            <a:ext cx="11796712" cy="646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C1D51211-DB0C-194F-75F7-76F0CBB731C0}"/>
              </a:ext>
            </a:extLst>
          </p:cNvPr>
          <p:cNvSpPr/>
          <p:nvPr/>
        </p:nvSpPr>
        <p:spPr>
          <a:xfrm>
            <a:off x="8859111" y="1473187"/>
            <a:ext cx="1872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tserrat" pitchFamily="2" charset="0"/>
                <a:cs typeface="Segoe UI Light" panose="020B0502040204020203" pitchFamily="34" charset="0"/>
                <a:hlinkClick r:id="rId3"/>
              </a:rPr>
              <a:t> </a:t>
            </a:r>
            <a:endParaRPr lang="en-US" sz="2000" b="1" dirty="0">
              <a:solidFill>
                <a:srgbClr val="FF0000"/>
              </a:solidFill>
              <a:latin typeface="Montserrat" pitchFamily="2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251</Words>
  <Application>Microsoft Office PowerPoint</Application>
  <PresentationFormat>Широкоэкранный</PresentationFormat>
  <Paragraphs>58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Bebas Neue Book</vt:lpstr>
      <vt:lpstr>Calibri</vt:lpstr>
      <vt:lpstr>Calibri Light</vt:lpstr>
      <vt:lpstr>Montserrat</vt:lpstr>
      <vt:lpstr>Segoe UI</vt:lpstr>
      <vt:lpstr>Segoe UI Light</vt:lpstr>
      <vt:lpstr>Times New Roman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МЕХАНИЗМ РАБОТЫ С СЕТЯМИ </vt:lpstr>
      <vt:lpstr>Презентация PowerPoint</vt:lpstr>
      <vt:lpstr>Презентация PowerPoint</vt:lpstr>
      <vt:lpstr>ССЫЛКА НА АНКЕТУ УЧАСТНИКА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 Федосеева</dc:creator>
  <cp:lastModifiedBy>123</cp:lastModifiedBy>
  <cp:revision>44</cp:revision>
  <dcterms:created xsi:type="dcterms:W3CDTF">2022-11-27T14:47:06Z</dcterms:created>
  <dcterms:modified xsi:type="dcterms:W3CDTF">2024-01-12T01:28:26Z</dcterms:modified>
</cp:coreProperties>
</file>