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6" r:id="rId5"/>
    <p:sldId id="275" r:id="rId6"/>
    <p:sldId id="270" r:id="rId7"/>
    <p:sldId id="274" r:id="rId8"/>
    <p:sldId id="268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599"/>
  </p:normalViewPr>
  <p:slideViewPr>
    <p:cSldViewPr snapToGrid="0">
      <p:cViewPr varScale="1">
        <p:scale>
          <a:sx n="32" d="100"/>
          <a:sy n="32" d="100"/>
        </p:scale>
        <p:origin x="10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4D061-40E6-1747-EBBF-392FFF086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DE4617-5FD9-641C-5774-4FC3F1047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2DE96-6A95-4D01-C1FF-B22D347C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786C34-C94A-9CB0-D68F-C88DD9E4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1B1A23-9F17-8616-B556-125627C3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8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A66B0-CB88-3156-7C6C-4F3A2C6E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E787C2-FFA9-3DD3-6541-3F7F872AB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64E5B-A06E-E047-26CC-2A89C8DC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E9A73-AA70-ABE9-4BCF-25C6700A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6D921-100F-EED2-5851-D63449E3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EC9058-F1E8-C4C1-F987-2FB68C848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1B221-7E25-9A48-B296-A9618DE03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58991-E975-9474-BA7E-C23FFE4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ACC34-3022-6244-621C-60DCEE3C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290D0-664B-711B-5FBC-0587F936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1C577-2835-A3F7-9495-447540B2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1302D-2656-A040-F266-0E5D0E07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01468-E121-3324-E192-151819CA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5373F-A4A8-D8D1-E13A-D2B8BE69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08FBF-8129-3771-343A-D55995BC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1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2CD63-D094-FF7D-E989-D28D3113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5AAD8-6F2B-CEF3-3C83-DC3A5DE50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9C26D-A6F0-E4E1-C698-41E0FB65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601DF-0254-D779-2521-8CF94E85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AA353-8D4E-655E-DDBC-BB5C715D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925EC-FAEE-726F-92C4-C59D805C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985D6-CCF8-0154-5AF8-ADF449B8C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D312CD-C665-0CA6-2149-8FFD2348D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F0B58-DEF6-C5FD-27B7-35654CE8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A370D-B0AC-2FF8-2CC2-70A8729A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AAF93-DA11-1301-F71A-F57C695C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C2148-E3FC-5D09-2033-E0367D58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22E6A4-2C78-ACDD-E9DA-6504980DF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032F09-CBE2-91DC-8176-C26E53E53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3B266B-7520-5A3D-0039-E1D723F20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ECDBA5-0C5C-5C78-D6DC-BC3201E4D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A4D14B-10BE-C911-FBDD-81D4C41F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3E60E3-28C0-BC3F-C14C-6FEC5574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9D0D70-03A3-3C50-F3A8-C0A40E3F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3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A3464-2967-C953-1E8C-BBB4F4D2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BBDAAB-7106-170A-A708-34AFD0AE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34F4A1-4415-BC02-8960-284F4740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5C93C0-CCF6-3DBA-480C-A173B106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871B5D-7D53-866D-9923-8AB919FB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1F5F7E-2D35-B1D7-8C06-3CF44797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BBE582-C902-95ED-2B2C-CD171E0C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4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3B53F-462E-F092-6D04-1445FA8A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35DD7-5C6C-D19D-1C27-33C92F36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319786-074E-BA90-A9FA-2AF1326B5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6C2D-6F70-1F68-2EDA-A66CF790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C87B6-BE43-218C-2C46-94C90CCF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78480D-2BA3-5111-A971-732400CB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36DFF-5F5E-E64C-8341-B1348003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CE4FE5-8E7D-D3F7-BDB0-2E1D53BE5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884212-A14D-F458-304D-42A8E0774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C898C0-87B9-828A-A2F8-21A5D29E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39F82E-7F80-CD50-9850-2EA1A9C4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BB929-E02D-5CD6-0F12-5B83369C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5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3D091-3531-1734-2415-EDF5C24D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8068FD-5951-E571-8F45-270C48B6C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C1894-57F1-B811-E97C-E179FEF27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7A724-7AFB-8749-A462-44BEC766146B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C18FF-6FF5-284B-CB76-E66177CF7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973D6-FD5D-ED16-AE42-E6467D7CB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0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4.png"/><Relationship Id="rId7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6.svg"/><Relationship Id="rId9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s://drive.google.com/drive/folders/1LnV5F6a3Uq9xmbAmNlQtd5SaiWAQwuzJ?usp=share_li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CCC423-74DA-7593-2379-47EFBB2DC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70" y="1237389"/>
            <a:ext cx="7127041" cy="12267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6620" y="2999628"/>
            <a:ext cx="941637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4F8A"/>
                </a:solidFill>
              </a:rPr>
              <a:t>СПЕЦИАЛЬНЫЙ ПРОЕКТ </a:t>
            </a:r>
          </a:p>
          <a:p>
            <a:pPr algn="ctr"/>
            <a:r>
              <a:rPr lang="ru-RU" dirty="0">
                <a:solidFill>
                  <a:srgbClr val="004F8A"/>
                </a:solidFill>
              </a:rPr>
              <a:t>    </a:t>
            </a:r>
          </a:p>
          <a:p>
            <a:pPr algn="ctr"/>
            <a:r>
              <a:rPr lang="ru-RU" sz="6600" b="1" dirty="0">
                <a:solidFill>
                  <a:srgbClr val="004F8A"/>
                </a:solidFill>
              </a:rPr>
              <a:t> </a:t>
            </a:r>
            <a:r>
              <a:rPr lang="ru-RU" sz="6600" b="1" dirty="0" smtClean="0">
                <a:solidFill>
                  <a:srgbClr val="004F8A"/>
                </a:solidFill>
              </a:rPr>
              <a:t>«</a:t>
            </a:r>
            <a:r>
              <a:rPr lang="ru-RU" sz="6600" b="1" dirty="0">
                <a:solidFill>
                  <a:srgbClr val="004F8A"/>
                </a:solidFill>
              </a:rPr>
              <a:t>ОПОРЫ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305043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669" y="93359"/>
            <a:ext cx="2206943" cy="7620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7E21-EEB3-C450-18E7-37DFC3A2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77" y="-1562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СОВМЕСТНАЯ ПРОГРАММА ОБУЧЕНИЯ </a:t>
            </a:r>
            <a:r>
              <a:rPr lang="en-US" sz="2400" b="1" dirty="0" smtClean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АККРЕДИТАЦИИ</a:t>
            </a: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«БИЗНЕС-КОНСУЛЬТАНТ» на </a:t>
            </a: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WILDBERRIES</a:t>
            </a:r>
            <a:endParaRPr lang="ru-RU" sz="2400" b="1" dirty="0">
              <a:solidFill>
                <a:srgbClr val="004F8A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" y="136862"/>
            <a:ext cx="1795617" cy="652781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BC962DA1-F84A-6D83-58E8-2C04988C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18922"/>
            <a:ext cx="10981592" cy="49642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4F8A"/>
                </a:solidFill>
              </a:rPr>
              <a:t>Курс </a:t>
            </a:r>
            <a:r>
              <a:rPr lang="en-US" dirty="0" smtClean="0">
                <a:solidFill>
                  <a:srgbClr val="004F8A"/>
                </a:solidFill>
              </a:rPr>
              <a:t> </a:t>
            </a:r>
            <a:r>
              <a:rPr lang="ru-RU" dirty="0" smtClean="0">
                <a:solidFill>
                  <a:srgbClr val="004F8A"/>
                </a:solidFill>
              </a:rPr>
              <a:t>«</a:t>
            </a:r>
            <a:r>
              <a:rPr lang="ru-RU" b="1" dirty="0" smtClean="0">
                <a:solidFill>
                  <a:srgbClr val="004F8A"/>
                </a:solidFill>
              </a:rPr>
              <a:t>Бизнес-консультант»</a:t>
            </a:r>
            <a:r>
              <a:rPr lang="ru-RU" b="1" dirty="0">
                <a:solidFill>
                  <a:srgbClr val="004F8A"/>
                </a:solidFill>
              </a:rPr>
              <a:t> </a:t>
            </a:r>
            <a:r>
              <a:rPr lang="ru-RU" b="1" dirty="0" smtClean="0">
                <a:solidFill>
                  <a:srgbClr val="004F8A"/>
                </a:solidFill>
              </a:rPr>
              <a:t>решает </a:t>
            </a:r>
            <a:r>
              <a:rPr lang="ru-RU" b="1" dirty="0">
                <a:solidFill>
                  <a:srgbClr val="004F8A"/>
                </a:solidFill>
              </a:rPr>
              <a:t>задачи: </a:t>
            </a:r>
            <a:endParaRPr lang="ru-RU" b="1" dirty="0" smtClean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004F8A"/>
              </a:solidFill>
            </a:endParaRPr>
          </a:p>
          <a:p>
            <a:pPr marL="514350" indent="-514350" algn="just">
              <a:buAutoNum type="arabicPeriod"/>
            </a:pPr>
            <a:r>
              <a:rPr lang="ru-RU" b="1" dirty="0">
                <a:solidFill>
                  <a:srgbClr val="004F8A"/>
                </a:solidFill>
              </a:rPr>
              <a:t>Обучает </a:t>
            </a:r>
            <a:r>
              <a:rPr lang="ru-RU" b="1" dirty="0" smtClean="0">
                <a:solidFill>
                  <a:srgbClr val="004F8A"/>
                </a:solidFill>
              </a:rPr>
              <a:t>начинающих и действующих продавцов  ведению бизнеса – личного кабинета на </a:t>
            </a:r>
            <a:r>
              <a:rPr lang="ru-RU" b="1" dirty="0">
                <a:solidFill>
                  <a:srgbClr val="004F8A"/>
                </a:solidFill>
              </a:rPr>
              <a:t>площадке </a:t>
            </a:r>
            <a:r>
              <a:rPr lang="ru-RU" b="1" dirty="0" err="1">
                <a:solidFill>
                  <a:srgbClr val="004F8A"/>
                </a:solidFill>
              </a:rPr>
              <a:t>Вайлдберриз</a:t>
            </a:r>
            <a:r>
              <a:rPr lang="ru-RU" b="1" dirty="0">
                <a:solidFill>
                  <a:srgbClr val="004F8A"/>
                </a:solidFill>
              </a:rPr>
              <a:t> по правилам и </a:t>
            </a:r>
            <a:r>
              <a:rPr lang="ru-RU" b="1" dirty="0" smtClean="0">
                <a:solidFill>
                  <a:srgbClr val="004F8A"/>
                </a:solidFill>
              </a:rPr>
              <a:t>стандартам </a:t>
            </a:r>
            <a:r>
              <a:rPr lang="en-US" b="1" dirty="0">
                <a:solidFill>
                  <a:srgbClr val="004F8A"/>
                </a:solidFill>
              </a:rPr>
              <a:t>WB</a:t>
            </a:r>
            <a:r>
              <a:rPr lang="ru-RU" b="1" dirty="0">
                <a:solidFill>
                  <a:srgbClr val="004F8A"/>
                </a:solidFill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rgbClr val="004F8A"/>
                </a:solidFill>
              </a:rPr>
              <a:t>Готовит Бизнес консультантов - профессиональных </a:t>
            </a:r>
            <a:r>
              <a:rPr lang="ru-RU" b="1" dirty="0">
                <a:solidFill>
                  <a:srgbClr val="004F8A"/>
                </a:solidFill>
              </a:rPr>
              <a:t>менеджеров </a:t>
            </a:r>
            <a:r>
              <a:rPr lang="ru-RU" b="1" dirty="0" smtClean="0">
                <a:solidFill>
                  <a:srgbClr val="004F8A"/>
                </a:solidFill>
              </a:rPr>
              <a:t>по ведению кабинетов продавцов на WB.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rgbClr val="004F8A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4F8A"/>
                </a:solidFill>
              </a:rPr>
              <a:t>Курс направлен на: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4F8A"/>
                </a:solidFill>
              </a:rPr>
              <a:t>- </a:t>
            </a:r>
            <a:r>
              <a:rPr lang="ru-RU" sz="2400" b="1" dirty="0">
                <a:solidFill>
                  <a:srgbClr val="004F8A"/>
                </a:solidFill>
              </a:rPr>
              <a:t>Снижение влияния отрасли «</a:t>
            </a:r>
            <a:r>
              <a:rPr lang="ru-RU" sz="2400" b="1" dirty="0" err="1">
                <a:solidFill>
                  <a:srgbClr val="004F8A"/>
                </a:solidFill>
              </a:rPr>
              <a:t>инфоэкспертов</a:t>
            </a:r>
            <a:r>
              <a:rPr lang="ru-RU" sz="2400" b="1" dirty="0" smtClean="0">
                <a:solidFill>
                  <a:srgbClr val="004F8A"/>
                </a:solidFill>
              </a:rPr>
              <a:t>»-  </a:t>
            </a:r>
            <a:r>
              <a:rPr lang="ru-RU" sz="2400" b="1" u="sng" dirty="0" smtClean="0">
                <a:solidFill>
                  <a:srgbClr val="004F8A"/>
                </a:solidFill>
              </a:rPr>
              <a:t>школ, не аккредитованных </a:t>
            </a:r>
            <a:r>
              <a:rPr lang="en-US" sz="2400" b="1" u="sng" dirty="0" smtClean="0">
                <a:solidFill>
                  <a:srgbClr val="004F8A"/>
                </a:solidFill>
              </a:rPr>
              <a:t>WB</a:t>
            </a:r>
            <a:r>
              <a:rPr lang="ru-RU" sz="2400" b="1" u="sng" dirty="0">
                <a:solidFill>
                  <a:srgbClr val="004F8A"/>
                </a:solidFill>
              </a:rPr>
              <a:t>;</a:t>
            </a:r>
            <a:endParaRPr lang="en-US" sz="2400" b="1" u="sng" dirty="0">
              <a:solidFill>
                <a:srgbClr val="004F8A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4F8A"/>
                </a:solidFill>
              </a:rPr>
              <a:t>- </a:t>
            </a:r>
            <a:r>
              <a:rPr lang="ru-RU" sz="2400" b="1" dirty="0">
                <a:solidFill>
                  <a:srgbClr val="004F8A"/>
                </a:solidFill>
              </a:rPr>
              <a:t>Освоение новой </a:t>
            </a:r>
            <a:r>
              <a:rPr lang="ru-RU" sz="2400" b="1" dirty="0" smtClean="0">
                <a:solidFill>
                  <a:srgbClr val="004F8A"/>
                </a:solidFill>
              </a:rPr>
              <a:t>профессии. </a:t>
            </a:r>
            <a:endParaRPr lang="ru-RU" sz="2400" b="1" dirty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4F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3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4F8A"/>
                </a:solidFill>
              </a:rPr>
              <a:t/>
            </a:r>
            <a:br>
              <a:rPr lang="ru-RU" sz="2800" dirty="0" smtClean="0">
                <a:solidFill>
                  <a:srgbClr val="004F8A"/>
                </a:solidFill>
              </a:rPr>
            </a:br>
            <a:r>
              <a:rPr lang="en-US" sz="32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СОВМЕСТНАЯ ПРОГРАММА ОБУЧЕНИЯ И</a:t>
            </a:r>
            <a:r>
              <a:rPr lang="ru-RU" sz="32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АККРЕДИТАЦИИ</a:t>
            </a:r>
            <a:br>
              <a:rPr lang="en-US" sz="32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«БИЗНЕС-КОНСУЛЬТАНТ» на </a:t>
            </a:r>
            <a:r>
              <a:rPr lang="en-US" sz="32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WILDBERRIES</a:t>
            </a:r>
            <a:endParaRPr lang="ru-RU" sz="3200" b="1" dirty="0">
              <a:solidFill>
                <a:srgbClr val="004F8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4F8A"/>
                </a:solidFill>
              </a:rPr>
              <a:t>       После </a:t>
            </a:r>
            <a:r>
              <a:rPr lang="ru-RU" dirty="0">
                <a:solidFill>
                  <a:srgbClr val="004F8A"/>
                </a:solidFill>
              </a:rPr>
              <a:t>прохождения курса</a:t>
            </a:r>
            <a:r>
              <a:rPr lang="en-US" dirty="0">
                <a:solidFill>
                  <a:srgbClr val="004F8A"/>
                </a:solidFill>
              </a:rPr>
              <a:t> </a:t>
            </a:r>
            <a:r>
              <a:rPr lang="ru-RU" dirty="0" smtClean="0">
                <a:solidFill>
                  <a:srgbClr val="004F8A"/>
                </a:solidFill>
              </a:rPr>
              <a:t>«Бизнес-консультант» </a:t>
            </a:r>
            <a:r>
              <a:rPr lang="en-US" dirty="0">
                <a:solidFill>
                  <a:srgbClr val="004F8A"/>
                </a:solidFill>
              </a:rPr>
              <a:t>WB </a:t>
            </a:r>
            <a:r>
              <a:rPr lang="ru-RU" dirty="0">
                <a:solidFill>
                  <a:srgbClr val="004F8A"/>
                </a:solidFill>
              </a:rPr>
              <a:t>предлагает ознакомиться с </a:t>
            </a:r>
            <a:r>
              <a:rPr lang="ru-RU" dirty="0" smtClean="0">
                <a:solidFill>
                  <a:srgbClr val="004F8A"/>
                </a:solidFill>
              </a:rPr>
              <a:t>офертой, пройти тестирование и получить </a:t>
            </a:r>
            <a:r>
              <a:rPr lang="en-US" b="1" i="1" u="sng" dirty="0">
                <a:solidFill>
                  <a:srgbClr val="004F8A"/>
                </a:solidFill>
              </a:rPr>
              <a:t>QR-code</a:t>
            </a:r>
            <a:r>
              <a:rPr lang="ru-RU" dirty="0" smtClean="0">
                <a:solidFill>
                  <a:srgbClr val="004F8A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300" dirty="0">
              <a:solidFill>
                <a:srgbClr val="004F8A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4F8A"/>
                </a:solidFill>
              </a:rPr>
              <a:t>В </a:t>
            </a:r>
            <a:r>
              <a:rPr lang="ru-RU" b="1" i="1" dirty="0">
                <a:solidFill>
                  <a:srgbClr val="004F8A"/>
                </a:solidFill>
              </a:rPr>
              <a:t>случае успешного прохождения теста </a:t>
            </a:r>
            <a:r>
              <a:rPr lang="ru-RU" b="1" i="1" dirty="0" smtClean="0">
                <a:solidFill>
                  <a:srgbClr val="004F8A"/>
                </a:solidFill>
              </a:rPr>
              <a:t>«Бизнес-консультант» </a:t>
            </a:r>
            <a:r>
              <a:rPr lang="ru-RU" b="1" i="1" dirty="0">
                <a:solidFill>
                  <a:srgbClr val="004F8A"/>
                </a:solidFill>
              </a:rPr>
              <a:t>получает ряд привилегий на </a:t>
            </a:r>
            <a:r>
              <a:rPr lang="en-US" b="1" i="1" dirty="0">
                <a:solidFill>
                  <a:srgbClr val="004F8A"/>
                </a:solidFill>
              </a:rPr>
              <a:t>WB </a:t>
            </a:r>
            <a:r>
              <a:rPr lang="ru-RU" b="1" i="1" dirty="0">
                <a:solidFill>
                  <a:srgbClr val="004F8A"/>
                </a:solidFill>
              </a:rPr>
              <a:t>Цифровой: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4F8A"/>
                </a:solidFill>
              </a:rPr>
              <a:t>закрытый </a:t>
            </a:r>
            <a:r>
              <a:rPr lang="ru-RU" dirty="0">
                <a:solidFill>
                  <a:srgbClr val="004F8A"/>
                </a:solidFill>
              </a:rPr>
              <a:t>чат консультирования клиентов, </a:t>
            </a:r>
            <a:endParaRPr lang="ru-RU" dirty="0" smtClean="0">
              <a:solidFill>
                <a:srgbClr val="004F8A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4F8A"/>
                </a:solidFill>
              </a:rPr>
              <a:t>регулирование </a:t>
            </a:r>
            <a:r>
              <a:rPr lang="ru-RU" dirty="0">
                <a:solidFill>
                  <a:srgbClr val="004F8A"/>
                </a:solidFill>
              </a:rPr>
              <a:t>количества активных клиентов в личном кабинете </a:t>
            </a:r>
            <a:r>
              <a:rPr lang="ru-RU" dirty="0" smtClean="0">
                <a:solidFill>
                  <a:srgbClr val="004F8A"/>
                </a:solidFill>
              </a:rPr>
              <a:t>продавца </a:t>
            </a:r>
            <a:r>
              <a:rPr lang="ru-RU" sz="2200" dirty="0" smtClean="0">
                <a:solidFill>
                  <a:srgbClr val="004F8A"/>
                </a:solidFill>
              </a:rPr>
              <a:t>(но не более 10),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4F8A"/>
                </a:solidFill>
              </a:rPr>
              <a:t>доступ </a:t>
            </a:r>
            <a:r>
              <a:rPr lang="ru-RU" dirty="0">
                <a:solidFill>
                  <a:srgbClr val="004F8A"/>
                </a:solidFill>
              </a:rPr>
              <a:t>к отдельному разделу «Бизнес-консультант» на платформе и знак отличия «Верифицированный консультант» </a:t>
            </a:r>
            <a:endParaRPr lang="ru-RU" dirty="0" smtClean="0">
              <a:solidFill>
                <a:srgbClr val="004F8A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4F8A"/>
                </a:solidFill>
              </a:rPr>
              <a:t>закрытый чат для Бизнес-консультантов </a:t>
            </a:r>
            <a:r>
              <a:rPr lang="ru-RU" sz="2200" dirty="0" smtClean="0">
                <a:solidFill>
                  <a:srgbClr val="004F8A"/>
                </a:solidFill>
              </a:rPr>
              <a:t>(в разработке)</a:t>
            </a:r>
            <a:endParaRPr lang="ru-RU" sz="2200" dirty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4F8A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" y="136862"/>
            <a:ext cx="1795617" cy="6527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669" y="136862"/>
            <a:ext cx="220694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4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669" y="93359"/>
            <a:ext cx="2206943" cy="7620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7E21-EEB3-C450-18E7-37DFC3A2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77" y="-1562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СОВМЕСТНАЯ ПРОГРАММА ОБУЧЕНИЯ </a:t>
            </a:r>
            <a:r>
              <a:rPr lang="en-US" sz="2400" b="1" dirty="0" err="1">
                <a:solidFill>
                  <a:srgbClr val="004F8A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 АККРЕДИТАЦИИ</a:t>
            </a:r>
            <a:b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«БИЗНЕС-КОНСУЛЬТАНТ» на </a:t>
            </a: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WILDBERRIES</a:t>
            </a:r>
            <a:endParaRPr lang="ru-RU" sz="2400" b="1" dirty="0">
              <a:solidFill>
                <a:srgbClr val="004F8A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" y="136862"/>
            <a:ext cx="1795617" cy="652781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BC962DA1-F84A-6D83-58E8-2C04988C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4" y="1751899"/>
            <a:ext cx="1034975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4F8A"/>
                </a:solidFill>
              </a:rPr>
              <a:t>ДЛЯ КОГО ПРЕДНАЗНАЧЕН </a:t>
            </a:r>
            <a:r>
              <a:rPr lang="ru-RU" b="1" dirty="0" smtClean="0">
                <a:solidFill>
                  <a:srgbClr val="004F8A"/>
                </a:solidFill>
              </a:rPr>
              <a:t>КУРС</a:t>
            </a:r>
          </a:p>
          <a:p>
            <a:pPr>
              <a:buFontTx/>
              <a:buChar char="-"/>
            </a:pPr>
            <a:endParaRPr lang="ru-RU" b="1" dirty="0">
              <a:solidFill>
                <a:srgbClr val="004F8A"/>
              </a:solidFill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4F8A"/>
                </a:solidFill>
              </a:rPr>
              <a:t>Для тех, </a:t>
            </a:r>
            <a:r>
              <a:rPr lang="ru-RU" sz="3200" dirty="0">
                <a:solidFill>
                  <a:srgbClr val="004F8A"/>
                </a:solidFill>
              </a:rPr>
              <a:t>кто планирует стать менеджером по ведению кабинета </a:t>
            </a:r>
            <a:r>
              <a:rPr lang="ru-RU" sz="3200" dirty="0" smtClean="0">
                <a:solidFill>
                  <a:srgbClr val="004F8A"/>
                </a:solidFill>
              </a:rPr>
              <a:t>продавца на </a:t>
            </a:r>
            <a:r>
              <a:rPr lang="en-US" sz="3200" dirty="0">
                <a:solidFill>
                  <a:srgbClr val="004F8A"/>
                </a:solidFill>
              </a:rPr>
              <a:t>WB </a:t>
            </a:r>
            <a:endParaRPr lang="ru-RU" sz="3200" dirty="0" smtClean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4F8A"/>
              </a:solidFill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4F8A"/>
                </a:solidFill>
              </a:rPr>
              <a:t>Для обучения начинающих и действующих продавцов на  площадке </a:t>
            </a:r>
            <a:r>
              <a:rPr lang="en-US" sz="3200" dirty="0">
                <a:solidFill>
                  <a:srgbClr val="004F8A"/>
                </a:solidFill>
              </a:rPr>
              <a:t>WB</a:t>
            </a:r>
          </a:p>
          <a:p>
            <a:pPr>
              <a:buFontTx/>
              <a:buChar char="-"/>
            </a:pPr>
            <a:endParaRPr lang="ru-RU" dirty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4F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1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0B9FFD-EDF3-A4BD-2E3A-3077BE31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669" y="93359"/>
            <a:ext cx="2206943" cy="76206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6B7BAF-DAFF-40E8-AB72-68A81319E95E}"/>
              </a:ext>
            </a:extLst>
          </p:cNvPr>
          <p:cNvGrpSpPr/>
          <p:nvPr/>
        </p:nvGrpSpPr>
        <p:grpSpPr>
          <a:xfrm>
            <a:off x="297209" y="1560575"/>
            <a:ext cx="11283807" cy="3679171"/>
            <a:chOff x="174671" y="1504811"/>
            <a:chExt cx="11283807" cy="3679171"/>
          </a:xfrm>
        </p:grpSpPr>
        <p:pic>
          <p:nvPicPr>
            <p:cNvPr id="7" name="Image 15" descr="preencoded.png">
              <a:extLst>
                <a:ext uri="{FF2B5EF4-FFF2-40B4-BE49-F238E27FC236}">
                  <a16:creationId xmlns:a16="http://schemas.microsoft.com/office/drawing/2014/main" id="{E916B7E5-59E5-EB5E-D27F-C20A65A11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244850" y="3790950"/>
              <a:ext cx="635000" cy="635000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164FC5C-21D1-6320-037E-D7907125A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67" y="1505085"/>
              <a:ext cx="2291946" cy="1666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3BFD80D5-B6AD-B54F-CAA0-A44476B1F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503" y="3391760"/>
              <a:ext cx="2374975" cy="1666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Рисунок 14" descr="Вырезка экрана">
              <a:extLst>
                <a:ext uri="{FF2B5EF4-FFF2-40B4-BE49-F238E27FC236}">
                  <a16:creationId xmlns:a16="http://schemas.microsoft.com/office/drawing/2014/main" id="{9EF5DCB9-D758-7209-B2A3-949A53BB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71" y="1504811"/>
              <a:ext cx="2182067" cy="1666192"/>
            </a:xfrm>
            <a:prstGeom prst="rect">
              <a:avLst/>
            </a:prstGeom>
          </p:spPr>
        </p:pic>
        <p:pic>
          <p:nvPicPr>
            <p:cNvPr id="16" name="Рисунок 15" descr="Вырезка экрана">
              <a:extLst>
                <a:ext uri="{FF2B5EF4-FFF2-40B4-BE49-F238E27FC236}">
                  <a16:creationId xmlns:a16="http://schemas.microsoft.com/office/drawing/2014/main" id="{6E095F96-E244-45B2-7CB8-FD2310E62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956" y="2450767"/>
              <a:ext cx="2392822" cy="1666192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1C94E5F-97C2-D2DE-723A-32D66BEF6A0E}"/>
                </a:ext>
              </a:extLst>
            </p:cNvPr>
            <p:cNvSpPr/>
            <p:nvPr/>
          </p:nvSpPr>
          <p:spPr>
            <a:xfrm>
              <a:off x="191151" y="3475822"/>
              <a:ext cx="22919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4F8A"/>
                  </a:solidFill>
                </a:rPr>
                <a:t>Обучение от команды Wildberries </a:t>
              </a:r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E7B7864-74B9-6896-5548-81BB248F27B5}"/>
                </a:ext>
              </a:extLst>
            </p:cNvPr>
            <p:cNvSpPr/>
            <p:nvPr/>
          </p:nvSpPr>
          <p:spPr>
            <a:xfrm>
              <a:off x="3185956" y="4260652"/>
              <a:ext cx="23749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004F8A"/>
                  </a:solidFill>
                </a:rPr>
                <a:t> </a:t>
              </a:r>
              <a:r>
                <a:rPr lang="en-US" dirty="0">
                  <a:solidFill>
                    <a:srgbClr val="004F8A"/>
                  </a:solidFill>
                </a:rPr>
                <a:t>Практический блок от экспертов </a:t>
              </a:r>
              <a:endParaRPr lang="ru-RU" dirty="0">
                <a:solidFill>
                  <a:srgbClr val="004F8A"/>
                </a:solidFill>
              </a:endParaRPr>
            </a:p>
            <a:p>
              <a:pPr algn="ctr"/>
              <a:r>
                <a:rPr lang="ru-RU" dirty="0">
                  <a:solidFill>
                    <a:srgbClr val="004F8A"/>
                  </a:solidFill>
                </a:rPr>
                <a:t>«О</a:t>
              </a:r>
              <a:r>
                <a:rPr lang="en-US" dirty="0">
                  <a:solidFill>
                    <a:srgbClr val="004F8A"/>
                  </a:solidFill>
                </a:rPr>
                <a:t>поры</a:t>
              </a:r>
              <a:r>
                <a:rPr lang="ru-RU" dirty="0">
                  <a:solidFill>
                    <a:srgbClr val="004F8A"/>
                  </a:solidFill>
                </a:rPr>
                <a:t> России»</a:t>
              </a:r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460B05D-5715-6A3F-CF99-8A97DFB3A94C}"/>
                </a:ext>
              </a:extLst>
            </p:cNvPr>
            <p:cNvSpPr/>
            <p:nvPr/>
          </p:nvSpPr>
          <p:spPr>
            <a:xfrm>
              <a:off x="6208656" y="3337322"/>
              <a:ext cx="23928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004F8A"/>
                  </a:solidFill>
                </a:rPr>
                <a:t>Ежемесячные групповые встречи с наставниками проекта</a:t>
              </a:r>
              <a:endParaRPr lang="ru-RU" dirty="0"/>
            </a:p>
          </p:txBody>
        </p:sp>
      </p:grpSp>
      <p:pic>
        <p:nvPicPr>
          <p:cNvPr id="25" name="Рисунок 24" descr="Вырезка экрана">
            <a:extLst>
              <a:ext uri="{FF2B5EF4-FFF2-40B4-BE49-F238E27FC236}">
                <a16:creationId xmlns:a16="http://schemas.microsoft.com/office/drawing/2014/main" id="{64812E0A-4ED9-63EB-EEE4-662BBF33B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" y="136862"/>
            <a:ext cx="1795617" cy="65278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AF47A6E-8BDE-1001-8B81-531E77D4071C}"/>
              </a:ext>
            </a:extLst>
          </p:cNvPr>
          <p:cNvSpPr/>
          <p:nvPr/>
        </p:nvSpPr>
        <p:spPr>
          <a:xfrm>
            <a:off x="8263409" y="5333954"/>
            <a:ext cx="357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4F8A"/>
                </a:solidFill>
              </a:rPr>
              <a:t>Средний ежемесячный </a:t>
            </a:r>
            <a:r>
              <a:rPr lang="ru-RU" dirty="0">
                <a:solidFill>
                  <a:srgbClr val="FF0000"/>
                </a:solidFill>
              </a:rPr>
              <a:t>заработок Бизнес-Консультанта </a:t>
            </a:r>
            <a:r>
              <a:rPr lang="ru-RU" dirty="0">
                <a:solidFill>
                  <a:srgbClr val="004F8A"/>
                </a:solidFill>
              </a:rPr>
              <a:t>на </a:t>
            </a:r>
            <a:r>
              <a:rPr lang="en-US" sz="1800" dirty="0">
                <a:solidFill>
                  <a:srgbClr val="004F8A"/>
                </a:solidFill>
              </a:rPr>
              <a:t>WB Digital</a:t>
            </a:r>
            <a:r>
              <a:rPr lang="ru-RU" sz="1800" dirty="0">
                <a:solidFill>
                  <a:srgbClr val="004F8A"/>
                </a:solidFill>
              </a:rPr>
              <a:t> составит </a:t>
            </a:r>
            <a:r>
              <a:rPr lang="ru-RU" sz="1800" dirty="0">
                <a:solidFill>
                  <a:srgbClr val="FF0000"/>
                </a:solidFill>
              </a:rPr>
              <a:t>200 </a:t>
            </a:r>
            <a:r>
              <a:rPr lang="ru-RU" sz="1800" dirty="0" err="1">
                <a:solidFill>
                  <a:srgbClr val="FF0000"/>
                </a:solidFill>
              </a:rPr>
              <a:t>тыс.руб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2D267DEE-FC0A-9451-9047-53A2ACE1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94" y="152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СОВМЕСТНАЯ ПРОГРАММА ОБУЧЕНИЯ </a:t>
            </a:r>
            <a:r>
              <a:rPr lang="en-US" sz="2400" b="1" dirty="0" err="1">
                <a:solidFill>
                  <a:srgbClr val="004F8A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 АККРЕДИТАЦИИ</a:t>
            </a:r>
            <a:b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«БИЗНЕС-КОНСУЛЬТАНТ» на </a:t>
            </a: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WILDBERRIES</a:t>
            </a:r>
            <a:endParaRPr lang="ru-RU" sz="2400" b="1" dirty="0">
              <a:solidFill>
                <a:srgbClr val="004F8A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9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669" y="93359"/>
            <a:ext cx="2206943" cy="7620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7E21-EEB3-C450-18E7-37DFC3A2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77" y="-1562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СОВМЕСТНАЯ ПРОГРАММА ОБУЧЕНИЯ </a:t>
            </a:r>
            <a:r>
              <a:rPr lang="en-US" sz="2400" b="1" dirty="0" err="1">
                <a:solidFill>
                  <a:srgbClr val="004F8A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 АККРЕДИТАЦИИ</a:t>
            </a:r>
            <a:b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«БИЗНЕС-КОНСУЛЬТАНТ» на </a:t>
            </a:r>
            <a:r>
              <a:rPr lang="en-US" sz="24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WILDBERRIES</a:t>
            </a:r>
            <a:endParaRPr lang="ru-RU" sz="2400" b="1" dirty="0">
              <a:solidFill>
                <a:srgbClr val="004F8A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704834" y="1509118"/>
            <a:ext cx="10263306" cy="3386196"/>
            <a:chOff x="777051" y="1039754"/>
            <a:chExt cx="10263306" cy="3386196"/>
          </a:xfrm>
        </p:grpSpPr>
        <p:pic>
          <p:nvPicPr>
            <p:cNvPr id="30" name="Image 15" descr="preencoded.png">
              <a:extLst>
                <a:ext uri="{FF2B5EF4-FFF2-40B4-BE49-F238E27FC236}">
                  <a16:creationId xmlns:a16="http://schemas.microsoft.com/office/drawing/2014/main" id="{D26E94D4-A886-8260-A531-49BCDA953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244850" y="3790950"/>
              <a:ext cx="635000" cy="635000"/>
            </a:xfrm>
            <a:prstGeom prst="rect">
              <a:avLst/>
            </a:prstGeom>
          </p:spPr>
        </p:pic>
        <p:sp>
          <p:nvSpPr>
            <p:cNvPr id="32" name="Text 3">
              <a:extLst>
                <a:ext uri="{FF2B5EF4-FFF2-40B4-BE49-F238E27FC236}">
                  <a16:creationId xmlns:a16="http://schemas.microsoft.com/office/drawing/2014/main" id="{220D4BC1-EC12-E46E-5113-C0C44EF43B29}"/>
                </a:ext>
              </a:extLst>
            </p:cNvPr>
            <p:cNvSpPr/>
            <p:nvPr/>
          </p:nvSpPr>
          <p:spPr>
            <a:xfrm>
              <a:off x="4297336" y="1039754"/>
              <a:ext cx="3367355" cy="571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160"/>
                </a:lnSpc>
              </a:pPr>
              <a:r>
                <a:rPr lang="en-US" sz="2200" b="1" u="sng" dirty="0">
                  <a:solidFill>
                    <a:srgbClr val="004F8A"/>
                  </a:solidFill>
                </a:rPr>
                <a:t>СТОИМОСТЬ ОБУЧЕНИЯ</a:t>
              </a:r>
            </a:p>
          </p:txBody>
        </p: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50678741-AF49-DE86-EC57-F2CA1CF4ED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4079" y="1308521"/>
              <a:ext cx="1383735" cy="3133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098FD80E-9481-F4F4-DAC2-3693200A3AE4}"/>
                </a:ext>
              </a:extLst>
            </p:cNvPr>
            <p:cNvCxnSpPr>
              <a:cxnSpLocks/>
            </p:cNvCxnSpPr>
            <p:nvPr/>
          </p:nvCxnSpPr>
          <p:spPr>
            <a:xfrm>
              <a:off x="7472047" y="1302482"/>
              <a:ext cx="1408085" cy="308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/>
            <p:nvPr/>
          </p:nvGrpSpPr>
          <p:grpSpPr>
            <a:xfrm>
              <a:off x="777051" y="1672696"/>
              <a:ext cx="10263306" cy="1447446"/>
              <a:chOff x="670732" y="1850651"/>
              <a:chExt cx="10263306" cy="1447446"/>
            </a:xfrm>
          </p:grpSpPr>
          <p:sp>
            <p:nvSpPr>
              <p:cNvPr id="33" name="Text 4">
                <a:extLst>
                  <a:ext uri="{FF2B5EF4-FFF2-40B4-BE49-F238E27FC236}">
                    <a16:creationId xmlns:a16="http://schemas.microsoft.com/office/drawing/2014/main" id="{3C192B71-3DC3-5029-3176-51C2003B30B8}"/>
                  </a:ext>
                </a:extLst>
              </p:cNvPr>
              <p:cNvSpPr/>
              <p:nvPr/>
            </p:nvSpPr>
            <p:spPr>
              <a:xfrm>
                <a:off x="670732" y="1953547"/>
                <a:ext cx="5203962" cy="134455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algn="ctr">
                  <a:lnSpc>
                    <a:spcPts val="1440"/>
                  </a:lnSpc>
                </a:pPr>
                <a:r>
                  <a:rPr lang="en-US" sz="2000" b="1" dirty="0">
                    <a:solidFill>
                      <a:srgbClr val="004F8A"/>
                    </a:solidFill>
                  </a:rPr>
                  <a:t>10 000</a:t>
                </a:r>
                <a:r>
                  <a:rPr lang="ru-RU" sz="2000" b="1" dirty="0">
                    <a:solidFill>
                      <a:srgbClr val="004F8A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04F8A"/>
                    </a:solidFill>
                  </a:rPr>
                  <a:t>руб</a:t>
                </a:r>
                <a:endParaRPr lang="ru-RU" sz="2000" b="1" dirty="0">
                  <a:solidFill>
                    <a:srgbClr val="004F8A"/>
                  </a:solidFill>
                </a:endParaRPr>
              </a:p>
              <a:p>
                <a:pPr algn="ctr">
                  <a:lnSpc>
                    <a:spcPts val="1440"/>
                  </a:lnSpc>
                </a:pPr>
                <a:r>
                  <a:rPr lang="en-US" sz="2000" dirty="0">
                    <a:solidFill>
                      <a:srgbClr val="004F8A"/>
                    </a:solidFill>
                  </a:rPr>
                  <a:t>
</a:t>
                </a:r>
                <a:r>
                  <a:rPr lang="ru-RU" sz="2000" dirty="0">
                    <a:solidFill>
                      <a:srgbClr val="FF0000"/>
                    </a:solidFill>
                  </a:rPr>
                  <a:t>Д</a:t>
                </a:r>
                <a:r>
                  <a:rPr lang="en-US" sz="2000" dirty="0">
                    <a:solidFill>
                      <a:srgbClr val="FF0000"/>
                    </a:solidFill>
                  </a:rPr>
                  <a:t>ля членов </a:t>
                </a:r>
                <a:r>
                  <a:rPr lang="ru-RU" sz="2000" dirty="0">
                    <a:solidFill>
                      <a:srgbClr val="FF0000"/>
                    </a:solidFill>
                  </a:rPr>
                  <a:t>«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О</a:t>
                </a:r>
                <a:r>
                  <a:rPr lang="ru-RU" sz="2000" dirty="0">
                    <a:solidFill>
                      <a:srgbClr val="FF0000"/>
                    </a:solidFill>
                  </a:rPr>
                  <a:t>ПОРЫ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Р</a:t>
                </a:r>
                <a:r>
                  <a:rPr lang="ru-RU" sz="2000" dirty="0">
                    <a:solidFill>
                      <a:srgbClr val="FF0000"/>
                    </a:solidFill>
                  </a:rPr>
                  <a:t>ОССИИ»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</a:rPr>
                  <a:t>и </a:t>
                </a:r>
                <a:r>
                  <a:rPr lang="ru-RU" sz="2000" dirty="0" smtClean="0">
                    <a:solidFill>
                      <a:srgbClr val="FF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FF0000"/>
                    </a:solidFill>
                  </a:rPr>
                </a:br>
                <a:r>
                  <a:rPr lang="ru-RU" sz="2000" dirty="0" smtClean="0">
                    <a:solidFill>
                      <a:srgbClr val="FF0000"/>
                    </a:solidFill>
                  </a:rPr>
                  <a:t>Ассоциации «НП </a:t>
                </a:r>
                <a:r>
                  <a:rPr lang="ru-RU" sz="2000" dirty="0">
                    <a:solidFill>
                      <a:srgbClr val="FF0000"/>
                    </a:solidFill>
                  </a:rPr>
                  <a:t>«ОПОРА»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 5">
                <a:extLst>
                  <a:ext uri="{FF2B5EF4-FFF2-40B4-BE49-F238E27FC236}">
                    <a16:creationId xmlns:a16="http://schemas.microsoft.com/office/drawing/2014/main" id="{AE465308-72F9-131E-3404-9E8397328C4B}"/>
                  </a:ext>
                </a:extLst>
              </p:cNvPr>
              <p:cNvSpPr/>
              <p:nvPr/>
            </p:nvSpPr>
            <p:spPr>
              <a:xfrm>
                <a:off x="7517826" y="1976813"/>
                <a:ext cx="2703369" cy="53101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algn="ctr">
                  <a:lnSpc>
                    <a:spcPts val="2160"/>
                  </a:lnSpc>
                  <a:spcAft>
                    <a:spcPts val="600"/>
                  </a:spcAft>
                </a:pPr>
                <a:r>
                  <a:rPr lang="en-US" sz="2000" b="1" dirty="0">
                    <a:solidFill>
                      <a:srgbClr val="004F8A"/>
                    </a:solidFill>
                  </a:rPr>
                  <a:t>25 000</a:t>
                </a:r>
                <a:r>
                  <a:rPr lang="ru-RU" sz="2000" b="1" dirty="0">
                    <a:solidFill>
                      <a:srgbClr val="004F8A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04F8A"/>
                    </a:solidFill>
                  </a:rPr>
                  <a:t>руб</a:t>
                </a:r>
                <a:r>
                  <a:rPr lang="en-US" sz="2000" dirty="0">
                    <a:solidFill>
                      <a:srgbClr val="004F8A"/>
                    </a:solidFill>
                  </a:rPr>
                  <a:t>
</a:t>
                </a:r>
                <a:r>
                  <a:rPr lang="ru-RU" sz="2000" dirty="0">
                    <a:solidFill>
                      <a:srgbClr val="004F8A"/>
                    </a:solidFill>
                  </a:rPr>
                  <a:t>Д</a:t>
                </a:r>
                <a:r>
                  <a:rPr lang="en-US" sz="2000" dirty="0">
                    <a:solidFill>
                      <a:srgbClr val="004F8A"/>
                    </a:solidFill>
                  </a:rPr>
                  <a:t>ля всех желающих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670733" y="1850651"/>
                <a:ext cx="5010520" cy="8253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603219" y="1860698"/>
                <a:ext cx="4330819" cy="8052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704835" y="3815262"/>
            <a:ext cx="10263305" cy="2507717"/>
            <a:chOff x="1134309" y="5405549"/>
            <a:chExt cx="9906048" cy="1420555"/>
          </a:xfrm>
        </p:grpSpPr>
        <p:sp>
          <p:nvSpPr>
            <p:cNvPr id="31" name="Text 2">
              <a:extLst>
                <a:ext uri="{FF2B5EF4-FFF2-40B4-BE49-F238E27FC236}">
                  <a16:creationId xmlns:a16="http://schemas.microsoft.com/office/drawing/2014/main" id="{727E97CA-F6FE-9133-D357-FAD1B23341EC}"/>
                </a:ext>
              </a:extLst>
            </p:cNvPr>
            <p:cNvSpPr/>
            <p:nvPr/>
          </p:nvSpPr>
          <p:spPr>
            <a:xfrm>
              <a:off x="1134309" y="5550202"/>
              <a:ext cx="9906048" cy="81206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440"/>
                </a:lnSpc>
                <a:spcAft>
                  <a:spcPts val="600"/>
                </a:spcAft>
              </a:pPr>
              <a:r>
                <a:rPr lang="en-US" sz="2200" b="1" u="sng" dirty="0" smtClean="0">
                  <a:solidFill>
                    <a:srgbClr val="004F8A"/>
                  </a:solidFill>
                </a:rPr>
                <a:t>АККРЕДИТАЦИЯ</a:t>
              </a:r>
              <a:endParaRPr lang="ru-RU" sz="2200" b="1" u="sng" dirty="0" smtClean="0">
                <a:solidFill>
                  <a:srgbClr val="004F8A"/>
                </a:solidFill>
              </a:endParaRPr>
            </a:p>
            <a:p>
              <a:pPr algn="ctr">
                <a:lnSpc>
                  <a:spcPts val="1440"/>
                </a:lnSpc>
                <a:spcAft>
                  <a:spcPts val="600"/>
                </a:spcAft>
              </a:pPr>
              <a:endParaRPr lang="ru-RU" sz="2200" dirty="0">
                <a:solidFill>
                  <a:srgbClr val="004F8A"/>
                </a:solidFill>
              </a:endParaRPr>
            </a:p>
            <a:p>
              <a:pPr algn="ctr">
                <a:lnSpc>
                  <a:spcPts val="1440"/>
                </a:lnSpc>
                <a:spcAft>
                  <a:spcPts val="1200"/>
                </a:spcAft>
              </a:pPr>
              <a:r>
                <a:rPr lang="en-US" sz="2000" dirty="0" smtClean="0">
                  <a:solidFill>
                    <a:srgbClr val="004F8A"/>
                  </a:solidFill>
                </a:rPr>
                <a:t>в </a:t>
              </a:r>
              <a:r>
                <a:rPr lang="en-US" sz="2000" dirty="0">
                  <a:solidFill>
                    <a:srgbClr val="004F8A"/>
                  </a:solidFill>
                </a:rPr>
                <a:t>конце обучения</a:t>
              </a:r>
              <a:r>
                <a:rPr lang="ru-RU" sz="2000" dirty="0">
                  <a:solidFill>
                    <a:srgbClr val="004F8A"/>
                  </a:solidFill>
                </a:rPr>
                <a:t>,после сдачи экзамена,</a:t>
              </a:r>
              <a:r>
                <a:rPr lang="en-US" sz="2000" dirty="0">
                  <a:solidFill>
                    <a:srgbClr val="004F8A"/>
                  </a:solidFill>
                </a:rPr>
                <a:t> </a:t>
              </a:r>
              <a:r>
                <a:rPr lang="en-US" sz="2000" b="1" i="1" dirty="0" err="1">
                  <a:solidFill>
                    <a:srgbClr val="004F8A"/>
                  </a:solidFill>
                </a:rPr>
                <a:t>выда</a:t>
              </a:r>
              <a:r>
                <a:rPr lang="ru-RU" sz="2000" b="1" i="1" dirty="0">
                  <a:solidFill>
                    <a:srgbClr val="004F8A"/>
                  </a:solidFill>
                </a:rPr>
                <a:t>ё</a:t>
              </a:r>
              <a:r>
                <a:rPr lang="en-US" sz="2000" b="1" i="1" dirty="0" err="1">
                  <a:solidFill>
                    <a:srgbClr val="004F8A"/>
                  </a:solidFill>
                </a:rPr>
                <a:t>тся</a:t>
              </a:r>
              <a:r>
                <a:rPr lang="en-US" sz="2000" b="1" i="1" dirty="0">
                  <a:solidFill>
                    <a:srgbClr val="004F8A"/>
                  </a:solidFill>
                </a:rPr>
                <a:t> QR-code </a:t>
              </a:r>
              <a:r>
                <a:rPr lang="en-US" sz="2000" b="1" i="1" dirty="0" err="1">
                  <a:solidFill>
                    <a:srgbClr val="004F8A"/>
                  </a:solidFill>
                </a:rPr>
                <a:t>об</a:t>
              </a:r>
              <a:r>
                <a:rPr lang="en-US" sz="2000" b="1" i="1" dirty="0">
                  <a:solidFill>
                    <a:srgbClr val="004F8A"/>
                  </a:solidFill>
                </a:rPr>
                <a:t> </a:t>
              </a:r>
              <a:r>
                <a:rPr lang="en-US" sz="2000" b="1" i="1" dirty="0" err="1" smtClean="0">
                  <a:solidFill>
                    <a:srgbClr val="004F8A"/>
                  </a:solidFill>
                </a:rPr>
                <a:t>аккредитации</a:t>
              </a:r>
              <a:endParaRPr lang="ru-RU" sz="2000" b="1" i="1" dirty="0">
                <a:solidFill>
                  <a:srgbClr val="004F8A"/>
                </a:solidFill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2200" b="1" u="sng" dirty="0">
                  <a:solidFill>
                    <a:srgbClr val="004F8A"/>
                  </a:solidFill>
                </a:rPr>
                <a:t>WB DIGITAL </a:t>
              </a:r>
              <a:r>
                <a:rPr lang="en-US" sz="2000" dirty="0">
                  <a:solidFill>
                    <a:srgbClr val="004F8A"/>
                  </a:solidFill>
                </a:rPr>
                <a:t>
</a:t>
              </a:r>
              <a:r>
                <a:rPr lang="en-US" sz="2000" u="sng" dirty="0" err="1" smtClean="0">
                  <a:solidFill>
                    <a:srgbClr val="004F8A"/>
                  </a:solidFill>
                </a:rPr>
                <a:t>для</a:t>
              </a:r>
              <a:r>
                <a:rPr lang="en-US" sz="2000" u="sng" dirty="0" smtClean="0">
                  <a:solidFill>
                    <a:srgbClr val="004F8A"/>
                  </a:solidFill>
                </a:rPr>
                <a:t> </a:t>
              </a:r>
              <a:r>
                <a:rPr lang="en-US" sz="2000" u="sng" dirty="0" err="1" smtClean="0">
                  <a:solidFill>
                    <a:srgbClr val="004F8A"/>
                  </a:solidFill>
                </a:rPr>
                <a:t>тех</a:t>
              </a:r>
              <a:r>
                <a:rPr lang="ru-RU" sz="2000" u="sng" dirty="0" smtClean="0">
                  <a:solidFill>
                    <a:srgbClr val="004F8A"/>
                  </a:solidFill>
                </a:rPr>
                <a:t>,</a:t>
              </a:r>
              <a:r>
                <a:rPr lang="en-US" sz="2000" u="sng" dirty="0" smtClean="0">
                  <a:solidFill>
                    <a:srgbClr val="004F8A"/>
                  </a:solidFill>
                </a:rPr>
                <a:t> </a:t>
              </a:r>
              <a:r>
                <a:rPr lang="en-US" sz="2000" u="sng" dirty="0" err="1">
                  <a:solidFill>
                    <a:srgbClr val="004F8A"/>
                  </a:solidFill>
                </a:rPr>
                <a:t>кто</a:t>
              </a:r>
              <a:r>
                <a:rPr lang="en-US" sz="2000" u="sng" dirty="0">
                  <a:solidFill>
                    <a:srgbClr val="004F8A"/>
                  </a:solidFill>
                </a:rPr>
                <a:t> </a:t>
              </a:r>
              <a:r>
                <a:rPr lang="en-US" sz="2000" u="sng" dirty="0" err="1">
                  <a:solidFill>
                    <a:srgbClr val="004F8A"/>
                  </a:solidFill>
                </a:rPr>
                <a:t>успешно</a:t>
              </a:r>
              <a:r>
                <a:rPr lang="en-US" sz="2000" u="sng" dirty="0">
                  <a:solidFill>
                    <a:srgbClr val="004F8A"/>
                  </a:solidFill>
                </a:rPr>
                <a:t> </a:t>
              </a:r>
              <a:r>
                <a:rPr lang="en-US" sz="2000" u="sng" dirty="0" err="1">
                  <a:solidFill>
                    <a:srgbClr val="004F8A"/>
                  </a:solidFill>
                </a:rPr>
                <a:t>сдал</a:t>
              </a:r>
              <a:r>
                <a:rPr lang="en-US" sz="2000" u="sng" dirty="0">
                  <a:solidFill>
                    <a:srgbClr val="004F8A"/>
                  </a:solidFill>
                </a:rPr>
                <a:t> </a:t>
              </a:r>
              <a:r>
                <a:rPr lang="en-US" sz="2000" u="sng" dirty="0" err="1">
                  <a:solidFill>
                    <a:srgbClr val="004F8A"/>
                  </a:solidFill>
                </a:rPr>
                <a:t>экзамен</a:t>
              </a:r>
              <a:r>
                <a:rPr lang="en-US" sz="2000" u="sng" dirty="0">
                  <a:solidFill>
                    <a:srgbClr val="004F8A"/>
                  </a:solidFill>
                </a:rPr>
                <a:t> </a:t>
              </a:r>
              <a:r>
                <a:rPr lang="ru-RU" sz="2000" u="sng" dirty="0" smtClean="0">
                  <a:solidFill>
                    <a:srgbClr val="004F8A"/>
                  </a:solidFill>
                </a:rPr>
                <a:t>и получил </a:t>
              </a:r>
              <a:r>
                <a:rPr lang="en-US" sz="2000" b="1" i="1" u="sng" dirty="0" smtClean="0">
                  <a:solidFill>
                    <a:srgbClr val="004F8A"/>
                  </a:solidFill>
                </a:rPr>
                <a:t>QR-code</a:t>
              </a:r>
              <a:r>
                <a:rPr lang="ru-RU" sz="2000" b="1" i="1" u="sng" dirty="0" smtClean="0">
                  <a:solidFill>
                    <a:srgbClr val="004F8A"/>
                  </a:solidFill>
                </a:rPr>
                <a:t> </a:t>
              </a:r>
              <a:r>
                <a:rPr lang="ru-RU" sz="2000" u="sng" dirty="0" smtClean="0">
                  <a:solidFill>
                    <a:srgbClr val="004F8A"/>
                  </a:solidFill>
                </a:rPr>
                <a:t>предоставляется </a:t>
              </a:r>
              <a:r>
                <a:rPr lang="en-US" sz="2000" u="sng" dirty="0" err="1" smtClean="0">
                  <a:solidFill>
                    <a:srgbClr val="004F8A"/>
                  </a:solidFill>
                </a:rPr>
                <a:t>возможность</a:t>
              </a:r>
              <a:r>
                <a:rPr lang="en-US" sz="2000" u="sng" dirty="0" smtClean="0">
                  <a:solidFill>
                    <a:srgbClr val="004F8A"/>
                  </a:solidFill>
                </a:rPr>
                <a:t> </a:t>
              </a:r>
              <a:r>
                <a:rPr lang="en-US" sz="2000" u="sng" dirty="0" err="1">
                  <a:solidFill>
                    <a:srgbClr val="004F8A"/>
                  </a:solidFill>
                </a:rPr>
                <a:t>размещения</a:t>
              </a:r>
              <a:r>
                <a:rPr lang="en-US" sz="2000" u="sng" dirty="0">
                  <a:solidFill>
                    <a:srgbClr val="004F8A"/>
                  </a:solidFill>
                </a:rPr>
                <a:t> </a:t>
              </a:r>
              <a:r>
                <a:rPr lang="ru-RU" sz="2000" u="sng" dirty="0" smtClean="0">
                  <a:solidFill>
                    <a:srgbClr val="004F8A"/>
                  </a:solidFill>
                </a:rPr>
                <a:t>своих услуг </a:t>
              </a:r>
              <a:r>
                <a:rPr lang="en-US" sz="2000" u="sng" dirty="0" err="1" smtClean="0">
                  <a:solidFill>
                    <a:srgbClr val="004F8A"/>
                  </a:solidFill>
                </a:rPr>
                <a:t>на</a:t>
              </a:r>
              <a:r>
                <a:rPr lang="en-US" sz="2000" u="sng" dirty="0" smtClean="0">
                  <a:solidFill>
                    <a:srgbClr val="004F8A"/>
                  </a:solidFill>
                </a:rPr>
                <a:t> </a:t>
              </a:r>
              <a:r>
                <a:rPr lang="en-US" sz="2000" u="sng" dirty="0" err="1">
                  <a:solidFill>
                    <a:srgbClr val="004F8A"/>
                  </a:solidFill>
                </a:rPr>
                <a:t>портале</a:t>
              </a:r>
              <a:r>
                <a:rPr lang="en-US" sz="2000" u="sng" dirty="0">
                  <a:solidFill>
                    <a:srgbClr val="004F8A"/>
                  </a:solidFill>
                </a:rPr>
                <a:t> WB </a:t>
              </a:r>
              <a:r>
                <a:rPr lang="en-US" sz="2000" u="sng" dirty="0" smtClean="0">
                  <a:solidFill>
                    <a:srgbClr val="004F8A"/>
                  </a:solidFill>
                </a:rPr>
                <a:t>Digital</a:t>
              </a:r>
              <a:endParaRPr lang="en-US" sz="1100" u="sng" dirty="0"/>
            </a:p>
            <a:p>
              <a:pPr algn="ctr">
                <a:lnSpc>
                  <a:spcPts val="1440"/>
                </a:lnSpc>
                <a:spcAft>
                  <a:spcPts val="600"/>
                </a:spcAft>
              </a:pPr>
              <a:endParaRPr lang="ru-RU" sz="2000" dirty="0">
                <a:solidFill>
                  <a:srgbClr val="004F8A"/>
                </a:solidFill>
              </a:endParaRPr>
            </a:p>
            <a:p>
              <a:pPr algn="ctr">
                <a:lnSpc>
                  <a:spcPts val="1440"/>
                </a:lnSpc>
                <a:spcAft>
                  <a:spcPts val="600"/>
                </a:spcAft>
              </a:pPr>
              <a:endParaRPr lang="en-US" sz="2000" dirty="0">
                <a:solidFill>
                  <a:srgbClr val="004F8A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34309" y="5405549"/>
              <a:ext cx="9906048" cy="14205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" y="136862"/>
            <a:ext cx="1795617" cy="6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6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048775-53E5-9BB6-9351-11300297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24" y="0"/>
            <a:ext cx="2206943" cy="762066"/>
          </a:xfrm>
          <a:prstGeom prst="rect">
            <a:avLst/>
          </a:prstGeom>
        </p:spPr>
      </p:pic>
      <p:pic>
        <p:nvPicPr>
          <p:cNvPr id="6" name="Рисунок 5" descr="Вырезка экрана">
            <a:extLst>
              <a:ext uri="{FF2B5EF4-FFF2-40B4-BE49-F238E27FC236}">
                <a16:creationId xmlns:a16="http://schemas.microsoft.com/office/drawing/2014/main" id="{7C8E7FA8-FCA7-A7D4-0820-9C286B92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" y="136862"/>
            <a:ext cx="1795617" cy="652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A6B9F6-DB19-9EA3-7671-80C4ACC79436}"/>
              </a:ext>
            </a:extLst>
          </p:cNvPr>
          <p:cNvSpPr txBox="1"/>
          <p:nvPr/>
        </p:nvSpPr>
        <p:spPr>
          <a:xfrm>
            <a:off x="5583926" y="4864731"/>
            <a:ext cx="532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hlinkClick r:id="rId4"/>
              </a:rPr>
              <a:t>https://drive.google.com/drive/folders/1LnV5F6a3Uq9xmbAmNlQtd5SaiWAQwuzJ?usp=share_link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C3455-B8CD-61B1-7C1D-789480181EF6}"/>
              </a:ext>
            </a:extLst>
          </p:cNvPr>
          <p:cNvSpPr txBox="1"/>
          <p:nvPr/>
        </p:nvSpPr>
        <p:spPr>
          <a:xfrm>
            <a:off x="5583926" y="2051653"/>
            <a:ext cx="6291844" cy="313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4F8A"/>
                </a:solidFill>
              </a:rPr>
              <a:t>ССЫЛКА НА ИНСТРУКЦИЮ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sz="2800" dirty="0">
                <a:solidFill>
                  <a:srgbClr val="004F8A"/>
                </a:solidFill>
              </a:rPr>
              <a:t>КАК ЗАРЕГИСТРИРОВАТЬСЯ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ru-RU" sz="2800" dirty="0">
                <a:solidFill>
                  <a:srgbClr val="004F8A"/>
                </a:solidFill>
              </a:rPr>
              <a:t>на </a:t>
            </a:r>
            <a:r>
              <a:rPr lang="en-US" sz="2800" dirty="0">
                <a:solidFill>
                  <a:srgbClr val="004F8A"/>
                </a:solidFill>
              </a:rPr>
              <a:t>WB PRO</a:t>
            </a:r>
            <a:endParaRPr lang="ru-RU" sz="2800" dirty="0">
              <a:solidFill>
                <a:srgbClr val="004F8A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sz="2800" dirty="0">
                <a:solidFill>
                  <a:srgbClr val="004F8A"/>
                </a:solidFill>
              </a:rPr>
              <a:t>ЭТАПЫ ПРОХОЖДЕНИЯ </a:t>
            </a:r>
            <a:r>
              <a:rPr lang="ru-RU" sz="2800" dirty="0" smtClean="0">
                <a:solidFill>
                  <a:srgbClr val="004F8A"/>
                </a:solidFill>
              </a:rPr>
              <a:t>ОБУЧЕНИЯ</a:t>
            </a:r>
            <a:endParaRPr lang="ru-RU" sz="2800" dirty="0">
              <a:solidFill>
                <a:srgbClr val="004F8A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sz="2800" dirty="0">
                <a:solidFill>
                  <a:srgbClr val="004F8A"/>
                </a:solidFill>
              </a:rPr>
              <a:t>РЕГИСТРАЦИЯ на</a:t>
            </a:r>
            <a:r>
              <a:rPr lang="en-US" sz="2800" dirty="0">
                <a:solidFill>
                  <a:srgbClr val="004F8A"/>
                </a:solidFill>
              </a:rPr>
              <a:t> WB DIGITAL</a:t>
            </a:r>
            <a:r>
              <a:rPr lang="ru-RU" sz="2800" dirty="0">
                <a:solidFill>
                  <a:srgbClr val="004F8A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4F8A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4F8A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4F8A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4F8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8C1D3-5894-3DF2-4A77-88C31AFF2B82}"/>
              </a:ext>
            </a:extLst>
          </p:cNvPr>
          <p:cNvSpPr txBox="1"/>
          <p:nvPr/>
        </p:nvSpPr>
        <p:spPr>
          <a:xfrm>
            <a:off x="1002910" y="5699093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QR-code </a:t>
            </a:r>
            <a:r>
              <a:rPr lang="ru-RU" dirty="0">
                <a:solidFill>
                  <a:srgbClr val="0070C0"/>
                </a:solidFill>
              </a:rPr>
              <a:t>на инструкцию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81DC26-EBF3-EAC6-793A-D48F5182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6" y="1323630"/>
            <a:ext cx="3841476" cy="38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0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812ADA-CBB3-44DA-E510-B33C0EB7923F}"/>
              </a:ext>
            </a:extLst>
          </p:cNvPr>
          <p:cNvSpPr txBox="1"/>
          <p:nvPr/>
        </p:nvSpPr>
        <p:spPr>
          <a:xfrm>
            <a:off x="504042" y="1255784"/>
            <a:ext cx="5650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F8A"/>
                </a:solidFill>
              </a:rPr>
              <a:t>РЕГЕОНАЛЬНЫЙ КУРАТОР ПРОЕКТА</a:t>
            </a:r>
          </a:p>
          <a:p>
            <a:endParaRPr lang="ru-RU" sz="2400" b="1" dirty="0">
              <a:solidFill>
                <a:srgbClr val="004F8A"/>
              </a:solidFill>
            </a:endParaRPr>
          </a:p>
          <a:p>
            <a:r>
              <a:rPr lang="ru-RU" sz="2400" b="1" dirty="0" smtClean="0">
                <a:solidFill>
                  <a:srgbClr val="004F8A"/>
                </a:solidFill>
              </a:rPr>
              <a:t>ШАТЫКО МАРИЯ ВЛАДИМИРОВНА</a:t>
            </a:r>
          </a:p>
          <a:p>
            <a:endParaRPr lang="ru-RU" sz="2400" b="1" dirty="0">
              <a:solidFill>
                <a:srgbClr val="004F8A"/>
              </a:solidFill>
            </a:endParaRPr>
          </a:p>
          <a:p>
            <a:r>
              <a:rPr lang="ru-RU" sz="2400" dirty="0">
                <a:solidFill>
                  <a:srgbClr val="004F8A"/>
                </a:solidFill>
              </a:rPr>
              <a:t>Те</a:t>
            </a:r>
            <a:r>
              <a:rPr lang="en-US" sz="2400" dirty="0">
                <a:solidFill>
                  <a:srgbClr val="004F8A"/>
                </a:solidFill>
              </a:rPr>
              <a:t>l</a:t>
            </a:r>
            <a:r>
              <a:rPr lang="ru-RU" sz="2400" dirty="0">
                <a:solidFill>
                  <a:srgbClr val="004F8A"/>
                </a:solidFill>
              </a:rPr>
              <a:t>: +7 </a:t>
            </a:r>
            <a:r>
              <a:rPr lang="en-US" sz="2400" dirty="0" smtClean="0">
                <a:solidFill>
                  <a:srgbClr val="004F8A"/>
                </a:solidFill>
              </a:rPr>
              <a:t>904 363 63 09</a:t>
            </a:r>
            <a:endParaRPr lang="ru-RU" sz="2400" dirty="0" smtClean="0">
              <a:solidFill>
                <a:srgbClr val="004F8A"/>
              </a:solidFill>
            </a:endParaRPr>
          </a:p>
          <a:p>
            <a:endParaRPr lang="ru-RU" sz="2400" dirty="0">
              <a:solidFill>
                <a:srgbClr val="004F8A"/>
              </a:solidFill>
            </a:endParaRPr>
          </a:p>
          <a:p>
            <a:r>
              <a:rPr lang="en-US" sz="2400" dirty="0">
                <a:solidFill>
                  <a:srgbClr val="004F8A"/>
                </a:solidFill>
              </a:rPr>
              <a:t>E-mail: </a:t>
            </a:r>
            <a:r>
              <a:rPr lang="en-US" sz="2400" dirty="0" smtClean="0">
                <a:solidFill>
                  <a:srgbClr val="004F8A"/>
                </a:solidFill>
              </a:rPr>
              <a:t>mariashatyko@gmail.com</a:t>
            </a:r>
            <a:endParaRPr lang="ru-RU" sz="2400" dirty="0">
              <a:solidFill>
                <a:srgbClr val="004F8A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52" y="5023692"/>
            <a:ext cx="2365965" cy="816977"/>
          </a:xfrm>
          <a:prstGeom prst="rect">
            <a:avLst/>
          </a:prstGeom>
        </p:spPr>
      </p:pic>
      <p:pic>
        <p:nvPicPr>
          <p:cNvPr id="1026" name="Picture 2" descr="https://lh7-us.googleusercontent.com/j6RVlnhzDR0gTLrnn_35QzVGpE86_uPQIqTd1neVsgisEGdsa6nmAS7eyjmF29D8q407eKoqHy4z1noV5tsfFOUUOBw7vI-y2VNwxiPKfhoX0T14Um0wy2SzHSryYJ3L4VFH6VJODV9lHE8zB-Q92Qb92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3" y="1255784"/>
            <a:ext cx="4389643" cy="44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47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22674</TotalTime>
  <Words>266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 СОВМЕСТНАЯ ПРОГРАММА ОБУЧЕНИЯ И АККРЕДИТАЦИИ «БИЗНЕС-КОНСУЛЬТАНТ» на WILDBERRIES</vt:lpstr>
      <vt:lpstr> СОВМЕСТНАЯ ПРОГРАММА ОБУЧЕНИЯ И АККРЕДИТАЦИИ «БИЗНЕС-КОНСУЛЬТАНТ» на WILDBERRIES</vt:lpstr>
      <vt:lpstr> СОВМЕСТНАЯ ПРОГРАММА ОБУЧЕНИЯ И АККРЕДИТАЦИИ «БИЗНЕС-КОНСУЛЬТАНТ» на WILDBERRIES</vt:lpstr>
      <vt:lpstr> СОВМЕСТНАЯ ПРОГРАММА ОБУЧЕНИЯ И АККРЕДИТАЦИИ «БИЗНЕС-КОНСУЛЬТАНТ» на WILDBERRIES</vt:lpstr>
      <vt:lpstr> СОВМЕСТНАЯ ПРОГРАММА ОБУЧЕНИЯ И АККРЕДИТАЦИИ «БИЗНЕС-КОНСУЛЬТАНТ» на WILDBERRIES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Федосеева</dc:creator>
  <cp:lastModifiedBy>123</cp:lastModifiedBy>
  <cp:revision>47</cp:revision>
  <cp:lastPrinted>2023-11-08T12:14:14Z</cp:lastPrinted>
  <dcterms:created xsi:type="dcterms:W3CDTF">2022-11-27T14:47:06Z</dcterms:created>
  <dcterms:modified xsi:type="dcterms:W3CDTF">2024-01-19T21:55:15Z</dcterms:modified>
</cp:coreProperties>
</file>